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357" r:id="rId6"/>
    <p:sldId id="358" r:id="rId7"/>
    <p:sldId id="361" r:id="rId8"/>
    <p:sldId id="363" r:id="rId9"/>
    <p:sldId id="345" r:id="rId10"/>
    <p:sldId id="346" r:id="rId11"/>
    <p:sldId id="347" r:id="rId12"/>
    <p:sldId id="348" r:id="rId13"/>
    <p:sldId id="349" r:id="rId14"/>
    <p:sldId id="334" r:id="rId15"/>
    <p:sldId id="350" r:id="rId16"/>
    <p:sldId id="351" r:id="rId17"/>
    <p:sldId id="352" r:id="rId18"/>
    <p:sldId id="365" r:id="rId19"/>
    <p:sldId id="306" r:id="rId20"/>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C3C45F43-CFEA-4517-AEC4-14777EB3003F}" type="datetimeFigureOut">
              <a:rPr lang="en-US" smtClean="0"/>
              <a:t>8/12/2025</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5CD78FC4-12ED-479F-8009-BDEB2290055F}" type="slidenum">
              <a:rPr lang="en-US" smtClean="0"/>
              <a:t>‹#›</a:t>
            </a:fld>
            <a:endParaRPr lang="en-US"/>
          </a:p>
        </p:txBody>
      </p:sp>
    </p:spTree>
    <p:extLst>
      <p:ext uri="{BB962C8B-B14F-4D97-AF65-F5344CB8AC3E}">
        <p14:creationId xmlns:p14="http://schemas.microsoft.com/office/powerpoint/2010/main" val="65881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CD78FC4-12ED-479F-8009-BDEB2290055F}" type="slidenum">
              <a:rPr lang="en-US" smtClean="0"/>
              <a:t>1</a:t>
            </a:fld>
            <a:endParaRPr lang="en-US"/>
          </a:p>
        </p:txBody>
      </p:sp>
    </p:spTree>
    <p:extLst>
      <p:ext uri="{BB962C8B-B14F-4D97-AF65-F5344CB8AC3E}">
        <p14:creationId xmlns:p14="http://schemas.microsoft.com/office/powerpoint/2010/main" val="3880892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pPr>
            <a:endParaRPr lang="en-US"/>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4829F9E-D6A8-418F-879E-D624099FC866}" type="slidenum">
              <a:rPr lang="en-US" smtClean="0"/>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8E89C19-BB09-4DF0-8BD7-79840A33851D}" type="slidenum">
              <a:rPr lang="en-US" smtClean="0"/>
              <a:pPr/>
              <a:t>9</a:t>
            </a:fld>
            <a:endParaRPr lang="en-US"/>
          </a:p>
        </p:txBody>
      </p:sp>
    </p:spTree>
    <p:extLst>
      <p:ext uri="{BB962C8B-B14F-4D97-AF65-F5344CB8AC3E}">
        <p14:creationId xmlns:p14="http://schemas.microsoft.com/office/powerpoint/2010/main" val="733051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Your spouse owns a business that is inspected and/or regulated by the division you work for.  You must NOT inspect your spouse’s business nor any business in competition with your spouse.  In addition, you should not work in the same division as persons inspecting your spouse’s business.  Advisory opinions 93-26 and 94-15</a:t>
            </a:r>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54C743A-1830-465F-8ADE-3BF0EDEEA7B6}" type="slidenum">
              <a:rPr lang="en-US" smtClean="0"/>
              <a:pPr/>
              <a:t>11</a:t>
            </a:fld>
            <a:endParaRPr lang="en-US"/>
          </a:p>
        </p:txBody>
      </p:sp>
    </p:spTree>
    <p:extLst>
      <p:ext uri="{BB962C8B-B14F-4D97-AF65-F5344CB8AC3E}">
        <p14:creationId xmlns:p14="http://schemas.microsoft.com/office/powerpoint/2010/main" val="437695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NOTE:  all contracts and agreements between you and a state agency must comply with the Model Procurement Code set forth in KRS Chapter 45A</a:t>
            </a:r>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9575C04-FFB7-4986-AD38-054A3639FBFB}" type="slidenum">
              <a:rPr lang="en-US" smtClean="0"/>
              <a:pPr/>
              <a:t>12</a:t>
            </a:fld>
            <a:endParaRPr lang="en-US"/>
          </a:p>
        </p:txBody>
      </p:sp>
    </p:spTree>
    <p:extLst>
      <p:ext uri="{BB962C8B-B14F-4D97-AF65-F5344CB8AC3E}">
        <p14:creationId xmlns:p14="http://schemas.microsoft.com/office/powerpoint/2010/main" val="2291329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For activities not associated with your official duties – ie. Giving a speech about flowers at a garden club event – you may accept honoraria, being paid for jury duty, etc.  This rule only applies to compensation provided for performing your official duties.  (Advisory Opinions 93-31 and 94-14.)</a:t>
            </a:r>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5349542-B5B8-40DE-81D8-79E80F69D6AB}" type="slidenum">
              <a:rPr lang="en-US" smtClean="0"/>
              <a:pPr/>
              <a:t>13</a:t>
            </a:fld>
            <a:endParaRPr lang="en-US"/>
          </a:p>
        </p:txBody>
      </p:sp>
    </p:spTree>
    <p:extLst>
      <p:ext uri="{BB962C8B-B14F-4D97-AF65-F5344CB8AC3E}">
        <p14:creationId xmlns:p14="http://schemas.microsoft.com/office/powerpoint/2010/main" val="151615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TextEdit="1"/>
          </p:cNvSpPr>
          <p:nvPr>
            <p:ph type="sldImg"/>
          </p:nvPr>
        </p:nvSpPr>
        <p:spPr bwMode="auto">
          <a:noFill/>
          <a:ln>
            <a:solidFill>
              <a:srgbClr val="000000"/>
            </a:solidFill>
            <a:miter lim="800000"/>
            <a:headEnd/>
            <a:tailEnd/>
          </a:ln>
        </p:spPr>
      </p:sp>
      <p:sp>
        <p:nvSpPr>
          <p:cNvPr id="50178" name="Rectangle 3"/>
          <p:cNvSpPr>
            <a:spLocks noGrp="1"/>
          </p:cNvSpPr>
          <p:nvPr>
            <p:ph type="body" idx="1"/>
          </p:nvPr>
        </p:nvSpPr>
        <p:spPr bwMode="auto">
          <a:noFill/>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461394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Small green pamphlet in materials provided to you regarding gifts.  </a:t>
            </a:r>
          </a:p>
        </p:txBody>
      </p:sp>
      <p:sp>
        <p:nvSpPr>
          <p:cNvPr id="481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60F0CBC-E6DE-4AD9-93E1-7338A23D16BF}" type="slidenum">
              <a:rPr lang="en-US" smtClean="0"/>
              <a:pPr/>
              <a:t>15</a:t>
            </a:fld>
            <a:endParaRPr lang="en-US"/>
          </a:p>
        </p:txBody>
      </p:sp>
    </p:spTree>
    <p:extLst>
      <p:ext uri="{BB962C8B-B14F-4D97-AF65-F5344CB8AC3E}">
        <p14:creationId xmlns:p14="http://schemas.microsoft.com/office/powerpoint/2010/main" val="368962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noTextEdit="1"/>
          </p:cNvSpPr>
          <p:nvPr>
            <p:ph type="sldImg"/>
          </p:nvPr>
        </p:nvSpPr>
        <p:spPr bwMode="auto">
          <a:noFill/>
          <a:ln>
            <a:solidFill>
              <a:srgbClr val="000000"/>
            </a:solidFill>
            <a:miter lim="800000"/>
            <a:headEnd/>
            <a:tailEnd/>
          </a:ln>
        </p:spPr>
      </p:sp>
      <p:sp>
        <p:nvSpPr>
          <p:cNvPr id="675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67587" name="Slide Number Placeholder 3"/>
          <p:cNvSpPr txBox="1">
            <a:spLocks noGrp="1"/>
          </p:cNvSpPr>
          <p:nvPr/>
        </p:nvSpPr>
        <p:spPr bwMode="auto">
          <a:xfrm>
            <a:off x="3978133" y="8842031"/>
            <a:ext cx="3043343" cy="465455"/>
          </a:xfrm>
          <a:prstGeom prst="rect">
            <a:avLst/>
          </a:prstGeom>
          <a:noFill/>
          <a:ln w="9525">
            <a:noFill/>
            <a:miter lim="800000"/>
            <a:headEnd/>
            <a:tailEnd/>
          </a:ln>
        </p:spPr>
        <p:txBody>
          <a:bodyPr lIns="93308" tIns="46654" rIns="93308" bIns="46654" anchor="b"/>
          <a:lstStyle/>
          <a:p>
            <a:pPr algn="r" eaLnBrk="0" hangingPunct="0"/>
            <a:fld id="{37885B9F-A24C-49D8-9460-05A95B2D344A}" type="slidenum">
              <a:rPr lang="en-US" sz="1200"/>
              <a:pPr algn="r" eaLnBrk="0" hangingPunct="0"/>
              <a:t>19</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C3F81-3862-A7A9-4792-8684EAAE84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36FBB2-0910-4A24-5E7A-D5843A3AFE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12A646F-4FEE-3140-8CDA-503692320BA3}"/>
              </a:ext>
            </a:extLst>
          </p:cNvPr>
          <p:cNvSpPr>
            <a:spLocks noGrp="1"/>
          </p:cNvSpPr>
          <p:nvPr>
            <p:ph type="dt" sz="half" idx="10"/>
          </p:nvPr>
        </p:nvSpPr>
        <p:spPr/>
        <p:txBody>
          <a:bodyPr/>
          <a:lstStyle/>
          <a:p>
            <a:fld id="{FDDA4DA2-1D25-4B5E-A788-556743E2B44F}" type="datetimeFigureOut">
              <a:rPr lang="en-US" smtClean="0"/>
              <a:t>8/12/2025</a:t>
            </a:fld>
            <a:endParaRPr lang="en-US"/>
          </a:p>
        </p:txBody>
      </p:sp>
      <p:sp>
        <p:nvSpPr>
          <p:cNvPr id="5" name="Footer Placeholder 4">
            <a:extLst>
              <a:ext uri="{FF2B5EF4-FFF2-40B4-BE49-F238E27FC236}">
                <a16:creationId xmlns:a16="http://schemas.microsoft.com/office/drawing/2014/main" id="{397A9519-CC44-07F4-128D-3B4F9D3389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ABDF54-CEB3-3592-0849-2681F8F1C9C0}"/>
              </a:ext>
            </a:extLst>
          </p:cNvPr>
          <p:cNvSpPr>
            <a:spLocks noGrp="1"/>
          </p:cNvSpPr>
          <p:nvPr>
            <p:ph type="sldNum" sz="quarter" idx="12"/>
          </p:nvPr>
        </p:nvSpPr>
        <p:spPr/>
        <p:txBody>
          <a:bodyPr/>
          <a:lstStyle/>
          <a:p>
            <a:fld id="{AA20EFF2-7D60-4A49-BED1-BF9CE5F58C76}" type="slidenum">
              <a:rPr lang="en-US" smtClean="0"/>
              <a:t>‹#›</a:t>
            </a:fld>
            <a:endParaRPr lang="en-US"/>
          </a:p>
        </p:txBody>
      </p:sp>
    </p:spTree>
    <p:extLst>
      <p:ext uri="{BB962C8B-B14F-4D97-AF65-F5344CB8AC3E}">
        <p14:creationId xmlns:p14="http://schemas.microsoft.com/office/powerpoint/2010/main" val="2267042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9F1D1-1125-8071-FE6B-EC87B722C1C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43888E-D5A1-1F62-DBF0-2E96D9517D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9CD843-3A62-1243-E2E9-4B4CA9173E59}"/>
              </a:ext>
            </a:extLst>
          </p:cNvPr>
          <p:cNvSpPr>
            <a:spLocks noGrp="1"/>
          </p:cNvSpPr>
          <p:nvPr>
            <p:ph type="dt" sz="half" idx="10"/>
          </p:nvPr>
        </p:nvSpPr>
        <p:spPr/>
        <p:txBody>
          <a:bodyPr/>
          <a:lstStyle/>
          <a:p>
            <a:fld id="{FDDA4DA2-1D25-4B5E-A788-556743E2B44F}" type="datetimeFigureOut">
              <a:rPr lang="en-US" smtClean="0"/>
              <a:t>8/12/2025</a:t>
            </a:fld>
            <a:endParaRPr lang="en-US"/>
          </a:p>
        </p:txBody>
      </p:sp>
      <p:sp>
        <p:nvSpPr>
          <p:cNvPr id="5" name="Footer Placeholder 4">
            <a:extLst>
              <a:ext uri="{FF2B5EF4-FFF2-40B4-BE49-F238E27FC236}">
                <a16:creationId xmlns:a16="http://schemas.microsoft.com/office/drawing/2014/main" id="{D7D7D849-B31C-B05B-90E6-EA277D1651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6BD47F-1D84-DFF7-BFE2-71C852A6D592}"/>
              </a:ext>
            </a:extLst>
          </p:cNvPr>
          <p:cNvSpPr>
            <a:spLocks noGrp="1"/>
          </p:cNvSpPr>
          <p:nvPr>
            <p:ph type="sldNum" sz="quarter" idx="12"/>
          </p:nvPr>
        </p:nvSpPr>
        <p:spPr/>
        <p:txBody>
          <a:bodyPr/>
          <a:lstStyle/>
          <a:p>
            <a:fld id="{AA20EFF2-7D60-4A49-BED1-BF9CE5F58C76}" type="slidenum">
              <a:rPr lang="en-US" smtClean="0"/>
              <a:t>‹#›</a:t>
            </a:fld>
            <a:endParaRPr lang="en-US"/>
          </a:p>
        </p:txBody>
      </p:sp>
    </p:spTree>
    <p:extLst>
      <p:ext uri="{BB962C8B-B14F-4D97-AF65-F5344CB8AC3E}">
        <p14:creationId xmlns:p14="http://schemas.microsoft.com/office/powerpoint/2010/main" val="4091792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2E8424-D37D-91E2-AD9A-5C43E45CF0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DF6883-9067-F131-D2BD-E5D8638436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C6E7C6-6EA3-2531-67BA-5F08F821CE5F}"/>
              </a:ext>
            </a:extLst>
          </p:cNvPr>
          <p:cNvSpPr>
            <a:spLocks noGrp="1"/>
          </p:cNvSpPr>
          <p:nvPr>
            <p:ph type="dt" sz="half" idx="10"/>
          </p:nvPr>
        </p:nvSpPr>
        <p:spPr/>
        <p:txBody>
          <a:bodyPr/>
          <a:lstStyle/>
          <a:p>
            <a:fld id="{FDDA4DA2-1D25-4B5E-A788-556743E2B44F}" type="datetimeFigureOut">
              <a:rPr lang="en-US" smtClean="0"/>
              <a:t>8/12/2025</a:t>
            </a:fld>
            <a:endParaRPr lang="en-US"/>
          </a:p>
        </p:txBody>
      </p:sp>
      <p:sp>
        <p:nvSpPr>
          <p:cNvPr id="5" name="Footer Placeholder 4">
            <a:extLst>
              <a:ext uri="{FF2B5EF4-FFF2-40B4-BE49-F238E27FC236}">
                <a16:creationId xmlns:a16="http://schemas.microsoft.com/office/drawing/2014/main" id="{938FDFBD-307D-A28D-D7B5-5A2DB9F32F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100902-3E16-26E6-8761-67C75787EF27}"/>
              </a:ext>
            </a:extLst>
          </p:cNvPr>
          <p:cNvSpPr>
            <a:spLocks noGrp="1"/>
          </p:cNvSpPr>
          <p:nvPr>
            <p:ph type="sldNum" sz="quarter" idx="12"/>
          </p:nvPr>
        </p:nvSpPr>
        <p:spPr/>
        <p:txBody>
          <a:bodyPr/>
          <a:lstStyle/>
          <a:p>
            <a:fld id="{AA20EFF2-7D60-4A49-BED1-BF9CE5F58C76}" type="slidenum">
              <a:rPr lang="en-US" smtClean="0"/>
              <a:t>‹#›</a:t>
            </a:fld>
            <a:endParaRPr lang="en-US"/>
          </a:p>
        </p:txBody>
      </p:sp>
    </p:spTree>
    <p:extLst>
      <p:ext uri="{BB962C8B-B14F-4D97-AF65-F5344CB8AC3E}">
        <p14:creationId xmlns:p14="http://schemas.microsoft.com/office/powerpoint/2010/main" val="664029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B405A-33C2-0DD8-FCCD-3D3BEFCFD1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85D529-AAE2-8B6F-B312-5278DC684F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6700E0-CCF8-4AAA-1B28-39DA1A538059}"/>
              </a:ext>
            </a:extLst>
          </p:cNvPr>
          <p:cNvSpPr>
            <a:spLocks noGrp="1"/>
          </p:cNvSpPr>
          <p:nvPr>
            <p:ph type="dt" sz="half" idx="10"/>
          </p:nvPr>
        </p:nvSpPr>
        <p:spPr/>
        <p:txBody>
          <a:bodyPr/>
          <a:lstStyle/>
          <a:p>
            <a:fld id="{FDDA4DA2-1D25-4B5E-A788-556743E2B44F}" type="datetimeFigureOut">
              <a:rPr lang="en-US" smtClean="0"/>
              <a:t>8/12/2025</a:t>
            </a:fld>
            <a:endParaRPr lang="en-US"/>
          </a:p>
        </p:txBody>
      </p:sp>
      <p:sp>
        <p:nvSpPr>
          <p:cNvPr id="5" name="Footer Placeholder 4">
            <a:extLst>
              <a:ext uri="{FF2B5EF4-FFF2-40B4-BE49-F238E27FC236}">
                <a16:creationId xmlns:a16="http://schemas.microsoft.com/office/drawing/2014/main" id="{2AEF9F0C-FB57-1082-B09F-D1A8DF96F2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D87CCE-0A7C-0AEC-84F8-FEE4DB84137F}"/>
              </a:ext>
            </a:extLst>
          </p:cNvPr>
          <p:cNvSpPr>
            <a:spLocks noGrp="1"/>
          </p:cNvSpPr>
          <p:nvPr>
            <p:ph type="sldNum" sz="quarter" idx="12"/>
          </p:nvPr>
        </p:nvSpPr>
        <p:spPr/>
        <p:txBody>
          <a:bodyPr/>
          <a:lstStyle/>
          <a:p>
            <a:fld id="{AA20EFF2-7D60-4A49-BED1-BF9CE5F58C76}" type="slidenum">
              <a:rPr lang="en-US" smtClean="0"/>
              <a:t>‹#›</a:t>
            </a:fld>
            <a:endParaRPr lang="en-US"/>
          </a:p>
        </p:txBody>
      </p:sp>
    </p:spTree>
    <p:extLst>
      <p:ext uri="{BB962C8B-B14F-4D97-AF65-F5344CB8AC3E}">
        <p14:creationId xmlns:p14="http://schemas.microsoft.com/office/powerpoint/2010/main" val="1760955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916DE-EC76-0976-C083-6323FD4D87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D00A3C4-E975-AF16-97DD-501D1D0EAB8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1C9267-B940-5CCC-DA0B-F9012334B5B9}"/>
              </a:ext>
            </a:extLst>
          </p:cNvPr>
          <p:cNvSpPr>
            <a:spLocks noGrp="1"/>
          </p:cNvSpPr>
          <p:nvPr>
            <p:ph type="dt" sz="half" idx="10"/>
          </p:nvPr>
        </p:nvSpPr>
        <p:spPr/>
        <p:txBody>
          <a:bodyPr/>
          <a:lstStyle/>
          <a:p>
            <a:fld id="{FDDA4DA2-1D25-4B5E-A788-556743E2B44F}" type="datetimeFigureOut">
              <a:rPr lang="en-US" smtClean="0"/>
              <a:t>8/12/2025</a:t>
            </a:fld>
            <a:endParaRPr lang="en-US"/>
          </a:p>
        </p:txBody>
      </p:sp>
      <p:sp>
        <p:nvSpPr>
          <p:cNvPr id="5" name="Footer Placeholder 4">
            <a:extLst>
              <a:ext uri="{FF2B5EF4-FFF2-40B4-BE49-F238E27FC236}">
                <a16:creationId xmlns:a16="http://schemas.microsoft.com/office/drawing/2014/main" id="{3530E09B-A2B4-369E-16D4-F5248C0C2B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FF39CF-4FA1-E8AA-B8A0-EC31BDBDAB51}"/>
              </a:ext>
            </a:extLst>
          </p:cNvPr>
          <p:cNvSpPr>
            <a:spLocks noGrp="1"/>
          </p:cNvSpPr>
          <p:nvPr>
            <p:ph type="sldNum" sz="quarter" idx="12"/>
          </p:nvPr>
        </p:nvSpPr>
        <p:spPr/>
        <p:txBody>
          <a:bodyPr/>
          <a:lstStyle/>
          <a:p>
            <a:fld id="{AA20EFF2-7D60-4A49-BED1-BF9CE5F58C76}" type="slidenum">
              <a:rPr lang="en-US" smtClean="0"/>
              <a:t>‹#›</a:t>
            </a:fld>
            <a:endParaRPr lang="en-US"/>
          </a:p>
        </p:txBody>
      </p:sp>
    </p:spTree>
    <p:extLst>
      <p:ext uri="{BB962C8B-B14F-4D97-AF65-F5344CB8AC3E}">
        <p14:creationId xmlns:p14="http://schemas.microsoft.com/office/powerpoint/2010/main" val="3190573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43C45-BECC-4BD1-4F76-494DF55197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B94B1A-BF42-08A3-B015-94AFF7BCC6F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38DD36-3A00-0D4B-F4F2-3EF2E616DD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27CEFC-85FF-7DFC-A963-9E71ABDF03B5}"/>
              </a:ext>
            </a:extLst>
          </p:cNvPr>
          <p:cNvSpPr>
            <a:spLocks noGrp="1"/>
          </p:cNvSpPr>
          <p:nvPr>
            <p:ph type="dt" sz="half" idx="10"/>
          </p:nvPr>
        </p:nvSpPr>
        <p:spPr/>
        <p:txBody>
          <a:bodyPr/>
          <a:lstStyle/>
          <a:p>
            <a:fld id="{FDDA4DA2-1D25-4B5E-A788-556743E2B44F}" type="datetimeFigureOut">
              <a:rPr lang="en-US" smtClean="0"/>
              <a:t>8/12/2025</a:t>
            </a:fld>
            <a:endParaRPr lang="en-US"/>
          </a:p>
        </p:txBody>
      </p:sp>
      <p:sp>
        <p:nvSpPr>
          <p:cNvPr id="6" name="Footer Placeholder 5">
            <a:extLst>
              <a:ext uri="{FF2B5EF4-FFF2-40B4-BE49-F238E27FC236}">
                <a16:creationId xmlns:a16="http://schemas.microsoft.com/office/drawing/2014/main" id="{42CF0348-4FFF-04EF-0818-E00351B192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50CDC9-788D-2068-2A3D-F9B352C6CFFE}"/>
              </a:ext>
            </a:extLst>
          </p:cNvPr>
          <p:cNvSpPr>
            <a:spLocks noGrp="1"/>
          </p:cNvSpPr>
          <p:nvPr>
            <p:ph type="sldNum" sz="quarter" idx="12"/>
          </p:nvPr>
        </p:nvSpPr>
        <p:spPr/>
        <p:txBody>
          <a:bodyPr/>
          <a:lstStyle/>
          <a:p>
            <a:fld id="{AA20EFF2-7D60-4A49-BED1-BF9CE5F58C76}" type="slidenum">
              <a:rPr lang="en-US" smtClean="0"/>
              <a:t>‹#›</a:t>
            </a:fld>
            <a:endParaRPr lang="en-US"/>
          </a:p>
        </p:txBody>
      </p:sp>
    </p:spTree>
    <p:extLst>
      <p:ext uri="{BB962C8B-B14F-4D97-AF65-F5344CB8AC3E}">
        <p14:creationId xmlns:p14="http://schemas.microsoft.com/office/powerpoint/2010/main" val="3730116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56E9D-5A77-728F-2D00-2271A483AD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C75AC7-4A1D-58B5-9E0A-5F29FD1C5B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6EF584-BB20-2DF2-379F-A43CB1F37B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3D2FE6F-2EA1-D6B1-3A3F-52B0B6FBD7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A9F042A-7C6C-AA58-3681-3559B0F9A5C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BECF7A-9117-251D-8A30-089BAAA8EE1A}"/>
              </a:ext>
            </a:extLst>
          </p:cNvPr>
          <p:cNvSpPr>
            <a:spLocks noGrp="1"/>
          </p:cNvSpPr>
          <p:nvPr>
            <p:ph type="dt" sz="half" idx="10"/>
          </p:nvPr>
        </p:nvSpPr>
        <p:spPr/>
        <p:txBody>
          <a:bodyPr/>
          <a:lstStyle/>
          <a:p>
            <a:fld id="{FDDA4DA2-1D25-4B5E-A788-556743E2B44F}" type="datetimeFigureOut">
              <a:rPr lang="en-US" smtClean="0"/>
              <a:t>8/12/2025</a:t>
            </a:fld>
            <a:endParaRPr lang="en-US"/>
          </a:p>
        </p:txBody>
      </p:sp>
      <p:sp>
        <p:nvSpPr>
          <p:cNvPr id="8" name="Footer Placeholder 7">
            <a:extLst>
              <a:ext uri="{FF2B5EF4-FFF2-40B4-BE49-F238E27FC236}">
                <a16:creationId xmlns:a16="http://schemas.microsoft.com/office/drawing/2014/main" id="{1014648E-CFF7-EAA9-EE17-B50CE99889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57078E-BDC0-E3EE-55C0-1EFD79E626DF}"/>
              </a:ext>
            </a:extLst>
          </p:cNvPr>
          <p:cNvSpPr>
            <a:spLocks noGrp="1"/>
          </p:cNvSpPr>
          <p:nvPr>
            <p:ph type="sldNum" sz="quarter" idx="12"/>
          </p:nvPr>
        </p:nvSpPr>
        <p:spPr/>
        <p:txBody>
          <a:bodyPr/>
          <a:lstStyle/>
          <a:p>
            <a:fld id="{AA20EFF2-7D60-4A49-BED1-BF9CE5F58C76}" type="slidenum">
              <a:rPr lang="en-US" smtClean="0"/>
              <a:t>‹#›</a:t>
            </a:fld>
            <a:endParaRPr lang="en-US"/>
          </a:p>
        </p:txBody>
      </p:sp>
    </p:spTree>
    <p:extLst>
      <p:ext uri="{BB962C8B-B14F-4D97-AF65-F5344CB8AC3E}">
        <p14:creationId xmlns:p14="http://schemas.microsoft.com/office/powerpoint/2010/main" val="1381822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696A2-1E67-BEF7-F762-50847B7A80D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31355D-B6C8-AA22-42EB-8449B08870CD}"/>
              </a:ext>
            </a:extLst>
          </p:cNvPr>
          <p:cNvSpPr>
            <a:spLocks noGrp="1"/>
          </p:cNvSpPr>
          <p:nvPr>
            <p:ph type="dt" sz="half" idx="10"/>
          </p:nvPr>
        </p:nvSpPr>
        <p:spPr/>
        <p:txBody>
          <a:bodyPr/>
          <a:lstStyle/>
          <a:p>
            <a:fld id="{FDDA4DA2-1D25-4B5E-A788-556743E2B44F}" type="datetimeFigureOut">
              <a:rPr lang="en-US" smtClean="0"/>
              <a:t>8/12/2025</a:t>
            </a:fld>
            <a:endParaRPr lang="en-US"/>
          </a:p>
        </p:txBody>
      </p:sp>
      <p:sp>
        <p:nvSpPr>
          <p:cNvPr id="4" name="Footer Placeholder 3">
            <a:extLst>
              <a:ext uri="{FF2B5EF4-FFF2-40B4-BE49-F238E27FC236}">
                <a16:creationId xmlns:a16="http://schemas.microsoft.com/office/drawing/2014/main" id="{B81B9AA8-909E-242D-771D-D2136F3E10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A15D85C-2D7B-28A3-9C15-23DEB9CF0A51}"/>
              </a:ext>
            </a:extLst>
          </p:cNvPr>
          <p:cNvSpPr>
            <a:spLocks noGrp="1"/>
          </p:cNvSpPr>
          <p:nvPr>
            <p:ph type="sldNum" sz="quarter" idx="12"/>
          </p:nvPr>
        </p:nvSpPr>
        <p:spPr/>
        <p:txBody>
          <a:bodyPr/>
          <a:lstStyle/>
          <a:p>
            <a:fld id="{AA20EFF2-7D60-4A49-BED1-BF9CE5F58C76}" type="slidenum">
              <a:rPr lang="en-US" smtClean="0"/>
              <a:t>‹#›</a:t>
            </a:fld>
            <a:endParaRPr lang="en-US"/>
          </a:p>
        </p:txBody>
      </p:sp>
    </p:spTree>
    <p:extLst>
      <p:ext uri="{BB962C8B-B14F-4D97-AF65-F5344CB8AC3E}">
        <p14:creationId xmlns:p14="http://schemas.microsoft.com/office/powerpoint/2010/main" val="1776659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6D9007-8D5E-C3BF-6A5B-909D1FD5B1F9}"/>
              </a:ext>
            </a:extLst>
          </p:cNvPr>
          <p:cNvSpPr>
            <a:spLocks noGrp="1"/>
          </p:cNvSpPr>
          <p:nvPr>
            <p:ph type="dt" sz="half" idx="10"/>
          </p:nvPr>
        </p:nvSpPr>
        <p:spPr/>
        <p:txBody>
          <a:bodyPr/>
          <a:lstStyle/>
          <a:p>
            <a:fld id="{FDDA4DA2-1D25-4B5E-A788-556743E2B44F}" type="datetimeFigureOut">
              <a:rPr lang="en-US" smtClean="0"/>
              <a:t>8/12/2025</a:t>
            </a:fld>
            <a:endParaRPr lang="en-US"/>
          </a:p>
        </p:txBody>
      </p:sp>
      <p:sp>
        <p:nvSpPr>
          <p:cNvPr id="3" name="Footer Placeholder 2">
            <a:extLst>
              <a:ext uri="{FF2B5EF4-FFF2-40B4-BE49-F238E27FC236}">
                <a16:creationId xmlns:a16="http://schemas.microsoft.com/office/drawing/2014/main" id="{C436A3A7-3C3A-42D6-54AC-3FB0EC8D130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A37B1F8-DC99-A487-7A3C-D44A49E027BD}"/>
              </a:ext>
            </a:extLst>
          </p:cNvPr>
          <p:cNvSpPr>
            <a:spLocks noGrp="1"/>
          </p:cNvSpPr>
          <p:nvPr>
            <p:ph type="sldNum" sz="quarter" idx="12"/>
          </p:nvPr>
        </p:nvSpPr>
        <p:spPr/>
        <p:txBody>
          <a:bodyPr/>
          <a:lstStyle/>
          <a:p>
            <a:fld id="{AA20EFF2-7D60-4A49-BED1-BF9CE5F58C76}" type="slidenum">
              <a:rPr lang="en-US" smtClean="0"/>
              <a:t>‹#›</a:t>
            </a:fld>
            <a:endParaRPr lang="en-US"/>
          </a:p>
        </p:txBody>
      </p:sp>
    </p:spTree>
    <p:extLst>
      <p:ext uri="{BB962C8B-B14F-4D97-AF65-F5344CB8AC3E}">
        <p14:creationId xmlns:p14="http://schemas.microsoft.com/office/powerpoint/2010/main" val="1159737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CF27D-119E-E44E-A208-B8A1D177E0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1E1449-B729-C63A-6264-162AAD1377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A05746-3A17-35ED-3D31-964D082406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029580-340B-A001-8327-6E045E61881C}"/>
              </a:ext>
            </a:extLst>
          </p:cNvPr>
          <p:cNvSpPr>
            <a:spLocks noGrp="1"/>
          </p:cNvSpPr>
          <p:nvPr>
            <p:ph type="dt" sz="half" idx="10"/>
          </p:nvPr>
        </p:nvSpPr>
        <p:spPr/>
        <p:txBody>
          <a:bodyPr/>
          <a:lstStyle/>
          <a:p>
            <a:fld id="{FDDA4DA2-1D25-4B5E-A788-556743E2B44F}" type="datetimeFigureOut">
              <a:rPr lang="en-US" smtClean="0"/>
              <a:t>8/12/2025</a:t>
            </a:fld>
            <a:endParaRPr lang="en-US"/>
          </a:p>
        </p:txBody>
      </p:sp>
      <p:sp>
        <p:nvSpPr>
          <p:cNvPr id="6" name="Footer Placeholder 5">
            <a:extLst>
              <a:ext uri="{FF2B5EF4-FFF2-40B4-BE49-F238E27FC236}">
                <a16:creationId xmlns:a16="http://schemas.microsoft.com/office/drawing/2014/main" id="{F404F65D-1C76-560E-8DB5-2BDC113669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3C455A-AFDA-9D88-33CD-5FD61FF41706}"/>
              </a:ext>
            </a:extLst>
          </p:cNvPr>
          <p:cNvSpPr>
            <a:spLocks noGrp="1"/>
          </p:cNvSpPr>
          <p:nvPr>
            <p:ph type="sldNum" sz="quarter" idx="12"/>
          </p:nvPr>
        </p:nvSpPr>
        <p:spPr/>
        <p:txBody>
          <a:bodyPr/>
          <a:lstStyle/>
          <a:p>
            <a:fld id="{AA20EFF2-7D60-4A49-BED1-BF9CE5F58C76}" type="slidenum">
              <a:rPr lang="en-US" smtClean="0"/>
              <a:t>‹#›</a:t>
            </a:fld>
            <a:endParaRPr lang="en-US"/>
          </a:p>
        </p:txBody>
      </p:sp>
    </p:spTree>
    <p:extLst>
      <p:ext uri="{BB962C8B-B14F-4D97-AF65-F5344CB8AC3E}">
        <p14:creationId xmlns:p14="http://schemas.microsoft.com/office/powerpoint/2010/main" val="2245546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C54DE-EA0F-6FBC-164D-86101B2C7F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1362ED8-6889-9333-58DE-D55C5473BF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B63E87-8B17-760C-EE4B-B81846415E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9F7002-9467-560C-C481-2310C538D892}"/>
              </a:ext>
            </a:extLst>
          </p:cNvPr>
          <p:cNvSpPr>
            <a:spLocks noGrp="1"/>
          </p:cNvSpPr>
          <p:nvPr>
            <p:ph type="dt" sz="half" idx="10"/>
          </p:nvPr>
        </p:nvSpPr>
        <p:spPr/>
        <p:txBody>
          <a:bodyPr/>
          <a:lstStyle/>
          <a:p>
            <a:fld id="{FDDA4DA2-1D25-4B5E-A788-556743E2B44F}" type="datetimeFigureOut">
              <a:rPr lang="en-US" smtClean="0"/>
              <a:t>8/12/2025</a:t>
            </a:fld>
            <a:endParaRPr lang="en-US"/>
          </a:p>
        </p:txBody>
      </p:sp>
      <p:sp>
        <p:nvSpPr>
          <p:cNvPr id="6" name="Footer Placeholder 5">
            <a:extLst>
              <a:ext uri="{FF2B5EF4-FFF2-40B4-BE49-F238E27FC236}">
                <a16:creationId xmlns:a16="http://schemas.microsoft.com/office/drawing/2014/main" id="{183E1D0C-FC1D-EC44-9E9A-A2C5953D50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A1FE61-6E8E-4F8B-E259-4EFEDCF0C7C9}"/>
              </a:ext>
            </a:extLst>
          </p:cNvPr>
          <p:cNvSpPr>
            <a:spLocks noGrp="1"/>
          </p:cNvSpPr>
          <p:nvPr>
            <p:ph type="sldNum" sz="quarter" idx="12"/>
          </p:nvPr>
        </p:nvSpPr>
        <p:spPr/>
        <p:txBody>
          <a:bodyPr/>
          <a:lstStyle/>
          <a:p>
            <a:fld id="{AA20EFF2-7D60-4A49-BED1-BF9CE5F58C76}" type="slidenum">
              <a:rPr lang="en-US" smtClean="0"/>
              <a:t>‹#›</a:t>
            </a:fld>
            <a:endParaRPr lang="en-US"/>
          </a:p>
        </p:txBody>
      </p:sp>
    </p:spTree>
    <p:extLst>
      <p:ext uri="{BB962C8B-B14F-4D97-AF65-F5344CB8AC3E}">
        <p14:creationId xmlns:p14="http://schemas.microsoft.com/office/powerpoint/2010/main" val="4025285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787986-5B8D-01CA-6869-0CD9EE3BE7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A116872-92CD-BFBF-25E6-ED57B74A3C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E08A96-DB33-F498-B120-0398CA84AD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DDA4DA2-1D25-4B5E-A788-556743E2B44F}" type="datetimeFigureOut">
              <a:rPr lang="en-US" smtClean="0"/>
              <a:t>8/12/2025</a:t>
            </a:fld>
            <a:endParaRPr lang="en-US"/>
          </a:p>
        </p:txBody>
      </p:sp>
      <p:sp>
        <p:nvSpPr>
          <p:cNvPr id="5" name="Footer Placeholder 4">
            <a:extLst>
              <a:ext uri="{FF2B5EF4-FFF2-40B4-BE49-F238E27FC236}">
                <a16:creationId xmlns:a16="http://schemas.microsoft.com/office/drawing/2014/main" id="{107F76B9-759D-BB74-3A5A-B5D3AAE52C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56C57E9-8A74-CCD6-0878-F6B68A2079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A20EFF2-7D60-4A49-BED1-BF9CE5F58C76}" type="slidenum">
              <a:rPr lang="en-US" smtClean="0"/>
              <a:t>‹#›</a:t>
            </a:fld>
            <a:endParaRPr lang="en-US"/>
          </a:p>
        </p:txBody>
      </p:sp>
    </p:spTree>
    <p:extLst>
      <p:ext uri="{BB962C8B-B14F-4D97-AF65-F5344CB8AC3E}">
        <p14:creationId xmlns:p14="http://schemas.microsoft.com/office/powerpoint/2010/main" val="2111201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w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041E18E-C374-7963-1C23-BB5EA4FE7E7B}"/>
              </a:ext>
            </a:extLst>
          </p:cNvPr>
          <p:cNvSpPr>
            <a:spLocks noGrp="1"/>
          </p:cNvSpPr>
          <p:nvPr>
            <p:ph type="ctrTitle"/>
          </p:nvPr>
        </p:nvSpPr>
        <p:spPr>
          <a:xfrm>
            <a:off x="823442" y="921715"/>
            <a:ext cx="5163022" cy="2635993"/>
          </a:xfrm>
        </p:spPr>
        <p:txBody>
          <a:bodyPr anchor="b">
            <a:normAutofit/>
          </a:bodyPr>
          <a:lstStyle/>
          <a:p>
            <a:pPr algn="l"/>
            <a:r>
              <a:rPr lang="en-US" sz="4800"/>
              <a:t>Executive Branch Ethics Code</a:t>
            </a:r>
          </a:p>
        </p:txBody>
      </p:sp>
      <p:sp>
        <p:nvSpPr>
          <p:cNvPr id="29" name="Rectangle 28">
            <a:extLst>
              <a:ext uri="{FF2B5EF4-FFF2-40B4-BE49-F238E27FC236}">
                <a16:creationId xmlns:a16="http://schemas.microsoft.com/office/drawing/2014/main" id="{BC05CA36-AD6A-4ABF-9A05-52E5A143D2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4022214"/>
            <a:ext cx="12192000" cy="2835786"/>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4331EE8-85A4-4588-8D9E-70E534D47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4022220"/>
            <a:ext cx="8153398" cy="2835780"/>
          </a:xfrm>
          <a:prstGeom prst="rect">
            <a:avLst/>
          </a:prstGeom>
          <a:gradFill>
            <a:gsLst>
              <a:gs pos="0">
                <a:srgbClr val="000000">
                  <a:alpha val="63000"/>
                </a:srgbClr>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49D6C862-61CC-4B46-8080-96583D653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022219"/>
            <a:ext cx="12253472" cy="2835781"/>
          </a:xfrm>
          <a:prstGeom prst="rect">
            <a:avLst/>
          </a:prstGeom>
          <a:gradFill>
            <a:gsLst>
              <a:gs pos="39000">
                <a:schemeClr val="accent1">
                  <a:lumMod val="50000"/>
                  <a:alpha val="0"/>
                </a:schemeClr>
              </a:gs>
              <a:gs pos="100000">
                <a:srgbClr val="000000">
                  <a:alpha val="72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397D98E8-9BD2-3814-3C1C-FCC8157E4CD3}"/>
              </a:ext>
            </a:extLst>
          </p:cNvPr>
          <p:cNvSpPr>
            <a:spLocks noGrp="1"/>
          </p:cNvSpPr>
          <p:nvPr>
            <p:ph type="subTitle" idx="1"/>
          </p:nvPr>
        </p:nvSpPr>
        <p:spPr>
          <a:xfrm>
            <a:off x="823442" y="4541263"/>
            <a:ext cx="4662957" cy="1395022"/>
          </a:xfrm>
        </p:spPr>
        <p:txBody>
          <a:bodyPr anchor="t">
            <a:normAutofit/>
          </a:bodyPr>
          <a:lstStyle/>
          <a:p>
            <a:pPr algn="l"/>
            <a:r>
              <a:rPr lang="en-US" dirty="0">
                <a:solidFill>
                  <a:srgbClr val="FFFFFF"/>
                </a:solidFill>
              </a:rPr>
              <a:t>A </a:t>
            </a:r>
            <a:r>
              <a:rPr lang="en-US">
                <a:solidFill>
                  <a:srgbClr val="FFFFFF"/>
                </a:solidFill>
              </a:rPr>
              <a:t>Quick Reference for </a:t>
            </a:r>
            <a:r>
              <a:rPr lang="en-US" dirty="0">
                <a:solidFill>
                  <a:srgbClr val="FFFFFF"/>
                </a:solidFill>
              </a:rPr>
              <a:t>the Public</a:t>
            </a:r>
          </a:p>
        </p:txBody>
      </p:sp>
      <p:pic>
        <p:nvPicPr>
          <p:cNvPr id="24" name="Graphic 23" descr="Scales of Justice">
            <a:extLst>
              <a:ext uri="{FF2B5EF4-FFF2-40B4-BE49-F238E27FC236}">
                <a16:creationId xmlns:a16="http://schemas.microsoft.com/office/drawing/2014/main" id="{F17833E9-D6C7-2951-BAEE-ABA7FF43AFA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73907" y="658489"/>
            <a:ext cx="5163022" cy="5163022"/>
          </a:xfrm>
          <a:prstGeom prst="rect">
            <a:avLst/>
          </a:prstGeom>
        </p:spPr>
      </p:pic>
      <p:sp>
        <p:nvSpPr>
          <p:cNvPr id="35" name="Rectangle 34">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0797"/>
            <a:ext cx="12191998" cy="457203"/>
          </a:xfrm>
          <a:prstGeom prst="rect">
            <a:avLst/>
          </a:prstGeom>
          <a:gradFill>
            <a:gsLst>
              <a:gs pos="0">
                <a:srgbClr val="000000">
                  <a:alpha val="43000"/>
                </a:srgbClr>
              </a:gs>
              <a:gs pos="79000">
                <a:schemeClr val="accent1">
                  <a:lumMod val="75000"/>
                  <a:alpha val="22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579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00">
            <a:alpha val="70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Stealing state funds</a:t>
            </a:r>
          </a:p>
        </p:txBody>
      </p:sp>
      <p:sp>
        <p:nvSpPr>
          <p:cNvPr id="3" name="Content Placeholder 2"/>
          <p:cNvSpPr>
            <a:spLocks noGrp="1"/>
          </p:cNvSpPr>
          <p:nvPr>
            <p:ph idx="1"/>
          </p:nvPr>
        </p:nvSpPr>
        <p:spPr/>
        <p:txBody>
          <a:bodyPr>
            <a:normAutofit/>
          </a:bodyPr>
          <a:lstStyle/>
          <a:p>
            <a:pPr marL="0" indent="0">
              <a:buNone/>
            </a:pPr>
            <a:r>
              <a:rPr lang="en-US" sz="3600" dirty="0"/>
              <a:t>A Public Servant Shall not knowingly receive, directly or indirectly, any interest or profit arising from the use or loan of public funds in the public servant’s hands or to be raised through any state agency.</a:t>
            </a:r>
          </a:p>
          <a:p>
            <a:endParaRPr lang="en-US" sz="3600" dirty="0"/>
          </a:p>
        </p:txBody>
      </p:sp>
    </p:spTree>
    <p:extLst>
      <p:ext uri="{BB962C8B-B14F-4D97-AF65-F5344CB8AC3E}">
        <p14:creationId xmlns:p14="http://schemas.microsoft.com/office/powerpoint/2010/main" val="2779147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solidFill>
          <a:srgbClr val="FFFF00">
            <a:alpha val="70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Prohibition against self dealing</a:t>
            </a:r>
            <a:endParaRPr lang="en-US" b="1" u="sng" dirty="0">
              <a:solidFill>
                <a:srgbClr val="D60093"/>
              </a:solidFill>
            </a:endParaRPr>
          </a:p>
        </p:txBody>
      </p:sp>
      <p:sp>
        <p:nvSpPr>
          <p:cNvPr id="3" name="Content Placeholder 2"/>
          <p:cNvSpPr>
            <a:spLocks noGrp="1"/>
          </p:cNvSpPr>
          <p:nvPr>
            <p:ph idx="1"/>
          </p:nvPr>
        </p:nvSpPr>
        <p:spPr>
          <a:xfrm>
            <a:off x="2362200" y="2057401"/>
            <a:ext cx="7955280" cy="4069080"/>
          </a:xfrm>
        </p:spPr>
        <p:txBody>
          <a:bodyPr>
            <a:normAutofit/>
          </a:bodyPr>
          <a:lstStyle/>
          <a:p>
            <a:pPr eaLnBrk="1" hangingPunct="1"/>
            <a:endParaRPr lang="en-US" dirty="0"/>
          </a:p>
          <a:p>
            <a:pPr marL="0" indent="0">
              <a:buNone/>
            </a:pPr>
            <a:r>
              <a:rPr lang="en-US" dirty="0"/>
              <a:t>A public servant shall not knowingly act as a representative for the Commonwealth or any agency in the transaction of any business or regulatory action with </a:t>
            </a:r>
          </a:p>
          <a:p>
            <a:pPr lvl="1" eaLnBrk="1" hangingPunct="1">
              <a:buFont typeface="Wingdings" pitchFamily="2" charset="2"/>
              <a:buChar char="Ø"/>
            </a:pPr>
            <a:r>
              <a:rPr lang="en-US" sz="2800" dirty="0"/>
              <a:t>self, or </a:t>
            </a:r>
          </a:p>
          <a:p>
            <a:pPr lvl="1" eaLnBrk="1" hangingPunct="1">
              <a:buFont typeface="Wingdings" pitchFamily="2" charset="2"/>
              <a:buChar char="Ø"/>
            </a:pPr>
            <a:r>
              <a:rPr lang="en-US" sz="2800" dirty="0"/>
              <a:t>any business in which the public servant or a member of their family has any interest greater than 5% of the total value thereof.</a:t>
            </a:r>
          </a:p>
        </p:txBody>
      </p:sp>
    </p:spTree>
    <p:extLst>
      <p:ext uri="{BB962C8B-B14F-4D97-AF65-F5344CB8AC3E}">
        <p14:creationId xmlns:p14="http://schemas.microsoft.com/office/powerpoint/2010/main" val="3951283462"/>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
                                          </p:val>
                                        </p:tav>
                                        <p:tav tm="100000">
                                          <p:val>
                                            <p:strVal val="#ppt_w"/>
                                          </p:val>
                                        </p:tav>
                                      </p:tavLst>
                                    </p:anim>
                                    <p:anim calcmode="lin" valueType="num">
                                      <p:cBhvr>
                                        <p:cTn id="8" dur="2000" fill="hold"/>
                                        <p:tgtEl>
                                          <p:spTgt spid="2"/>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2"/>
                                        </p:tgtEl>
                                        <p:attrNameLst>
                                          <p:attrName>ppt_x</p:attrName>
                                        </p:attrNameLst>
                                      </p:cBhvr>
                                      <p:tavLst>
                                        <p:tav tm="0">
                                          <p:val>
                                            <p:strVal val="#ppt_x-.4"/>
                                          </p:val>
                                        </p:tav>
                                        <p:tav tm="100000">
                                          <p:val>
                                            <p:strVal val="#ppt_x"/>
                                          </p:val>
                                        </p:tav>
                                      </p:tavLst>
                                    </p:anim>
                                    <p:anim calcmode="lin" valueType="num">
                                      <p:cBhvr>
                                        <p:cTn id="10" dur="2000" fill="hold"/>
                                        <p:tgtEl>
                                          <p:spTgt spid="2"/>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par>
                          <p:cTn id="11" fill="hold">
                            <p:stCondLst>
                              <p:cond delay="2000"/>
                            </p:stCondLst>
                            <p:childTnLst>
                              <p:par>
                                <p:cTn id="12" presetID="2" presetClass="entr" presetSubtype="1"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par>
                          <p:cTn id="16" fill="hold">
                            <p:stCondLst>
                              <p:cond delay="2500"/>
                            </p:stCondLst>
                            <p:childTnLst>
                              <p:par>
                                <p:cTn id="17" presetID="26" presetClass="entr" presetSubtype="0" fill="hold" nodeType="afterEffect">
                                  <p:stCondLst>
                                    <p:cond delay="400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down)">
                                      <p:cBhvr>
                                        <p:cTn id="19" dur="580">
                                          <p:stCondLst>
                                            <p:cond delay="0"/>
                                          </p:stCondLst>
                                        </p:cTn>
                                        <p:tgtEl>
                                          <p:spTgt spid="3">
                                            <p:txEl>
                                              <p:pRg st="2" end="2"/>
                                            </p:txEl>
                                          </p:spTgt>
                                        </p:tgtEl>
                                      </p:cBhvr>
                                    </p:animEffect>
                                    <p:anim calcmode="lin" valueType="num">
                                      <p:cBhvr>
                                        <p:cTn id="2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25" dur="26">
                                          <p:stCondLst>
                                            <p:cond delay="650"/>
                                          </p:stCondLst>
                                        </p:cTn>
                                        <p:tgtEl>
                                          <p:spTgt spid="3">
                                            <p:txEl>
                                              <p:pRg st="2" end="2"/>
                                            </p:txEl>
                                          </p:spTgt>
                                        </p:tgtEl>
                                      </p:cBhvr>
                                      <p:to x="100000" y="60000"/>
                                    </p:animScale>
                                    <p:animScale>
                                      <p:cBhvr>
                                        <p:cTn id="26" dur="166" decel="50000">
                                          <p:stCondLst>
                                            <p:cond delay="676"/>
                                          </p:stCondLst>
                                        </p:cTn>
                                        <p:tgtEl>
                                          <p:spTgt spid="3">
                                            <p:txEl>
                                              <p:pRg st="2" end="2"/>
                                            </p:txEl>
                                          </p:spTgt>
                                        </p:tgtEl>
                                      </p:cBhvr>
                                      <p:to x="100000" y="100000"/>
                                    </p:animScale>
                                    <p:animScale>
                                      <p:cBhvr>
                                        <p:cTn id="27" dur="26">
                                          <p:stCondLst>
                                            <p:cond delay="1312"/>
                                          </p:stCondLst>
                                        </p:cTn>
                                        <p:tgtEl>
                                          <p:spTgt spid="3">
                                            <p:txEl>
                                              <p:pRg st="2" end="2"/>
                                            </p:txEl>
                                          </p:spTgt>
                                        </p:tgtEl>
                                      </p:cBhvr>
                                      <p:to x="100000" y="80000"/>
                                    </p:animScale>
                                    <p:animScale>
                                      <p:cBhvr>
                                        <p:cTn id="28" dur="166" decel="50000">
                                          <p:stCondLst>
                                            <p:cond delay="1338"/>
                                          </p:stCondLst>
                                        </p:cTn>
                                        <p:tgtEl>
                                          <p:spTgt spid="3">
                                            <p:txEl>
                                              <p:pRg st="2" end="2"/>
                                            </p:txEl>
                                          </p:spTgt>
                                        </p:tgtEl>
                                      </p:cBhvr>
                                      <p:to x="100000" y="100000"/>
                                    </p:animScale>
                                    <p:animScale>
                                      <p:cBhvr>
                                        <p:cTn id="29" dur="26">
                                          <p:stCondLst>
                                            <p:cond delay="1642"/>
                                          </p:stCondLst>
                                        </p:cTn>
                                        <p:tgtEl>
                                          <p:spTgt spid="3">
                                            <p:txEl>
                                              <p:pRg st="2" end="2"/>
                                            </p:txEl>
                                          </p:spTgt>
                                        </p:tgtEl>
                                      </p:cBhvr>
                                      <p:to x="100000" y="90000"/>
                                    </p:animScale>
                                    <p:animScale>
                                      <p:cBhvr>
                                        <p:cTn id="30" dur="166" decel="50000">
                                          <p:stCondLst>
                                            <p:cond delay="1668"/>
                                          </p:stCondLst>
                                        </p:cTn>
                                        <p:tgtEl>
                                          <p:spTgt spid="3">
                                            <p:txEl>
                                              <p:pRg st="2" end="2"/>
                                            </p:txEl>
                                          </p:spTgt>
                                        </p:tgtEl>
                                      </p:cBhvr>
                                      <p:to x="100000" y="100000"/>
                                    </p:animScale>
                                    <p:animScale>
                                      <p:cBhvr>
                                        <p:cTn id="31" dur="26">
                                          <p:stCondLst>
                                            <p:cond delay="1808"/>
                                          </p:stCondLst>
                                        </p:cTn>
                                        <p:tgtEl>
                                          <p:spTgt spid="3">
                                            <p:txEl>
                                              <p:pRg st="2" end="2"/>
                                            </p:txEl>
                                          </p:spTgt>
                                        </p:tgtEl>
                                      </p:cBhvr>
                                      <p:to x="100000" y="95000"/>
                                    </p:animScale>
                                    <p:animScale>
                                      <p:cBhvr>
                                        <p:cTn id="32" dur="166" decel="50000">
                                          <p:stCondLst>
                                            <p:cond delay="1834"/>
                                          </p:stCondLst>
                                        </p:cTn>
                                        <p:tgtEl>
                                          <p:spTgt spid="3">
                                            <p:txEl>
                                              <p:pRg st="2" end="2"/>
                                            </p:txEl>
                                          </p:spTgt>
                                        </p:tgtEl>
                                      </p:cBhvr>
                                      <p:to x="100000" y="100000"/>
                                    </p:animScale>
                                  </p:childTnLst>
                                </p:cTn>
                              </p:par>
                            </p:childTnLst>
                          </p:cTn>
                        </p:par>
                        <p:par>
                          <p:cTn id="33" fill="hold">
                            <p:stCondLst>
                              <p:cond delay="8500"/>
                            </p:stCondLst>
                            <p:childTnLst>
                              <p:par>
                                <p:cTn id="34" presetID="26" presetClass="entr" presetSubtype="0" fill="hold" nodeType="afterEffect">
                                  <p:stCondLst>
                                    <p:cond delay="150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wipe(down)">
                                      <p:cBhvr>
                                        <p:cTn id="36" dur="580">
                                          <p:stCondLst>
                                            <p:cond delay="0"/>
                                          </p:stCondLst>
                                        </p:cTn>
                                        <p:tgtEl>
                                          <p:spTgt spid="3">
                                            <p:txEl>
                                              <p:pRg st="3" end="3"/>
                                            </p:txEl>
                                          </p:spTgt>
                                        </p:tgtEl>
                                      </p:cBhvr>
                                    </p:animEffect>
                                    <p:anim calcmode="lin" valueType="num">
                                      <p:cBhvr>
                                        <p:cTn id="3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3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2" dur="26">
                                          <p:stCondLst>
                                            <p:cond delay="650"/>
                                          </p:stCondLst>
                                        </p:cTn>
                                        <p:tgtEl>
                                          <p:spTgt spid="3">
                                            <p:txEl>
                                              <p:pRg st="3" end="3"/>
                                            </p:txEl>
                                          </p:spTgt>
                                        </p:tgtEl>
                                      </p:cBhvr>
                                      <p:to x="100000" y="60000"/>
                                    </p:animScale>
                                    <p:animScale>
                                      <p:cBhvr>
                                        <p:cTn id="43" dur="166" decel="50000">
                                          <p:stCondLst>
                                            <p:cond delay="676"/>
                                          </p:stCondLst>
                                        </p:cTn>
                                        <p:tgtEl>
                                          <p:spTgt spid="3">
                                            <p:txEl>
                                              <p:pRg st="3" end="3"/>
                                            </p:txEl>
                                          </p:spTgt>
                                        </p:tgtEl>
                                      </p:cBhvr>
                                      <p:to x="100000" y="100000"/>
                                    </p:animScale>
                                    <p:animScale>
                                      <p:cBhvr>
                                        <p:cTn id="44" dur="26">
                                          <p:stCondLst>
                                            <p:cond delay="1312"/>
                                          </p:stCondLst>
                                        </p:cTn>
                                        <p:tgtEl>
                                          <p:spTgt spid="3">
                                            <p:txEl>
                                              <p:pRg st="3" end="3"/>
                                            </p:txEl>
                                          </p:spTgt>
                                        </p:tgtEl>
                                      </p:cBhvr>
                                      <p:to x="100000" y="80000"/>
                                    </p:animScale>
                                    <p:animScale>
                                      <p:cBhvr>
                                        <p:cTn id="45" dur="166" decel="50000">
                                          <p:stCondLst>
                                            <p:cond delay="1338"/>
                                          </p:stCondLst>
                                        </p:cTn>
                                        <p:tgtEl>
                                          <p:spTgt spid="3">
                                            <p:txEl>
                                              <p:pRg st="3" end="3"/>
                                            </p:txEl>
                                          </p:spTgt>
                                        </p:tgtEl>
                                      </p:cBhvr>
                                      <p:to x="100000" y="100000"/>
                                    </p:animScale>
                                    <p:animScale>
                                      <p:cBhvr>
                                        <p:cTn id="46" dur="26">
                                          <p:stCondLst>
                                            <p:cond delay="1642"/>
                                          </p:stCondLst>
                                        </p:cTn>
                                        <p:tgtEl>
                                          <p:spTgt spid="3">
                                            <p:txEl>
                                              <p:pRg st="3" end="3"/>
                                            </p:txEl>
                                          </p:spTgt>
                                        </p:tgtEl>
                                      </p:cBhvr>
                                      <p:to x="100000" y="90000"/>
                                    </p:animScale>
                                    <p:animScale>
                                      <p:cBhvr>
                                        <p:cTn id="47" dur="166" decel="50000">
                                          <p:stCondLst>
                                            <p:cond delay="1668"/>
                                          </p:stCondLst>
                                        </p:cTn>
                                        <p:tgtEl>
                                          <p:spTgt spid="3">
                                            <p:txEl>
                                              <p:pRg st="3" end="3"/>
                                            </p:txEl>
                                          </p:spTgt>
                                        </p:tgtEl>
                                      </p:cBhvr>
                                      <p:to x="100000" y="100000"/>
                                    </p:animScale>
                                    <p:animScale>
                                      <p:cBhvr>
                                        <p:cTn id="48" dur="26">
                                          <p:stCondLst>
                                            <p:cond delay="1808"/>
                                          </p:stCondLst>
                                        </p:cTn>
                                        <p:tgtEl>
                                          <p:spTgt spid="3">
                                            <p:txEl>
                                              <p:pRg st="3" end="3"/>
                                            </p:txEl>
                                          </p:spTgt>
                                        </p:tgtEl>
                                      </p:cBhvr>
                                      <p:to x="100000" y="95000"/>
                                    </p:animScale>
                                    <p:animScale>
                                      <p:cBhvr>
                                        <p:cTn id="49"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00">
            <a:alpha val="70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Prohibition against self dealing</a:t>
            </a:r>
            <a:endParaRPr lang="en-US" b="1" dirty="0">
              <a:solidFill>
                <a:srgbClr val="D60093"/>
              </a:solidFill>
            </a:endParaRPr>
          </a:p>
        </p:txBody>
      </p:sp>
      <p:sp>
        <p:nvSpPr>
          <p:cNvPr id="36866" name="Rectangle 4"/>
          <p:cNvSpPr>
            <a:spLocks noGrp="1" noChangeArrowheads="1"/>
          </p:cNvSpPr>
          <p:nvPr>
            <p:ph idx="1"/>
          </p:nvPr>
        </p:nvSpPr>
        <p:spPr>
          <a:xfrm>
            <a:off x="1981200" y="2057401"/>
            <a:ext cx="8229600" cy="4530724"/>
          </a:xfrm>
          <a:noFill/>
        </p:spPr>
        <p:txBody>
          <a:bodyPr>
            <a:normAutofit fontScale="92500"/>
          </a:bodyPr>
          <a:lstStyle/>
          <a:p>
            <a:pPr marL="0" indent="0">
              <a:buNone/>
            </a:pPr>
            <a:r>
              <a:rPr lang="en-US" sz="2400" dirty="0"/>
              <a:t>A public servant shall not knowingly hold, bid on, or negotiate any contract, lease, sale, or purchase made, entered into, awarded, or granted by the state agency for which they work.</a:t>
            </a:r>
          </a:p>
          <a:p>
            <a:pPr>
              <a:lnSpc>
                <a:spcPct val="90000"/>
              </a:lnSpc>
              <a:buFont typeface="Wingdings" pitchFamily="2" charset="2"/>
              <a:buNone/>
            </a:pPr>
            <a:endParaRPr lang="en-US" sz="2400" dirty="0"/>
          </a:p>
          <a:p>
            <a:pPr>
              <a:lnSpc>
                <a:spcPct val="90000"/>
              </a:lnSpc>
            </a:pPr>
            <a:r>
              <a:rPr lang="en-US" sz="2400" dirty="0"/>
              <a:t>This does not apply to</a:t>
            </a:r>
          </a:p>
          <a:p>
            <a:pPr lvl="1">
              <a:lnSpc>
                <a:spcPct val="90000"/>
              </a:lnSpc>
            </a:pPr>
            <a:r>
              <a:rPr lang="en-US" sz="2000" dirty="0"/>
              <a:t>Eminent domain – when the state seeks to purchase their property for the public good;</a:t>
            </a:r>
          </a:p>
          <a:p>
            <a:pPr lvl="1">
              <a:lnSpc>
                <a:spcPct val="90000"/>
              </a:lnSpc>
            </a:pPr>
            <a:r>
              <a:rPr lang="en-US" sz="2000" dirty="0"/>
              <a:t>Public funds disbursed through entitlement or agricultural programs;</a:t>
            </a:r>
          </a:p>
          <a:p>
            <a:pPr lvl="1">
              <a:lnSpc>
                <a:spcPct val="90000"/>
              </a:lnSpc>
            </a:pPr>
            <a:r>
              <a:rPr lang="en-US" sz="2000" dirty="0"/>
              <a:t>Spouse or child doing business with any state agency other than public servant’s agency;</a:t>
            </a:r>
          </a:p>
          <a:p>
            <a:pPr lvl="1">
              <a:lnSpc>
                <a:spcPct val="90000"/>
              </a:lnSpc>
            </a:pPr>
            <a:r>
              <a:rPr lang="en-US" sz="2000" dirty="0"/>
              <a:t>Purchases from a state agency available on the same terms to the general public or made at public auction; or</a:t>
            </a:r>
          </a:p>
          <a:p>
            <a:pPr lvl="1">
              <a:lnSpc>
                <a:spcPct val="90000"/>
              </a:lnSpc>
            </a:pPr>
            <a:r>
              <a:rPr lang="en-US" sz="2000" dirty="0"/>
              <a:t>Sale of craft items to a state park by an interim state employee designated as a craftsperson.</a:t>
            </a:r>
          </a:p>
        </p:txBody>
      </p:sp>
    </p:spTree>
    <p:extLst>
      <p:ext uri="{BB962C8B-B14F-4D97-AF65-F5344CB8AC3E}">
        <p14:creationId xmlns:p14="http://schemas.microsoft.com/office/powerpoint/2010/main" val="1319397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36866">
                                            <p:txEl>
                                              <p:pRg st="0" end="0"/>
                                            </p:txEl>
                                          </p:spTgt>
                                        </p:tgtEl>
                                        <p:attrNameLst>
                                          <p:attrName>style.visibility</p:attrName>
                                        </p:attrNameLst>
                                      </p:cBhvr>
                                      <p:to>
                                        <p:strVal val="visible"/>
                                      </p:to>
                                    </p:set>
                                    <p:animEffect transition="in" filter="diamond(in)">
                                      <p:cBhvr>
                                        <p:cTn id="7" dur="1000"/>
                                        <p:tgtEl>
                                          <p:spTgt spid="36866">
                                            <p:txEl>
                                              <p:pRg st="0" end="0"/>
                                            </p:txEl>
                                          </p:spTgt>
                                        </p:tgtEl>
                                      </p:cBhvr>
                                    </p:animEffect>
                                  </p:childTnLst>
                                </p:cTn>
                              </p:par>
                            </p:childTnLst>
                          </p:cTn>
                        </p:par>
                        <p:par>
                          <p:cTn id="8" fill="hold">
                            <p:stCondLst>
                              <p:cond delay="1000"/>
                            </p:stCondLst>
                            <p:childTnLst>
                              <p:par>
                                <p:cTn id="9" presetID="2" presetClass="entr" presetSubtype="2" fill="hold" nodeType="afterEffect">
                                  <p:stCondLst>
                                    <p:cond delay="5000"/>
                                  </p:stCondLst>
                                  <p:childTnLst>
                                    <p:set>
                                      <p:cBhvr>
                                        <p:cTn id="10" dur="1" fill="hold">
                                          <p:stCondLst>
                                            <p:cond delay="0"/>
                                          </p:stCondLst>
                                        </p:cTn>
                                        <p:tgtEl>
                                          <p:spTgt spid="36866">
                                            <p:txEl>
                                              <p:pRg st="2" end="2"/>
                                            </p:txEl>
                                          </p:spTgt>
                                        </p:tgtEl>
                                        <p:attrNameLst>
                                          <p:attrName>style.visibility</p:attrName>
                                        </p:attrNameLst>
                                      </p:cBhvr>
                                      <p:to>
                                        <p:strVal val="visible"/>
                                      </p:to>
                                    </p:set>
                                    <p:anim calcmode="lin" valueType="num">
                                      <p:cBhvr additive="base">
                                        <p:cTn id="11" dur="500" fill="hold"/>
                                        <p:tgtEl>
                                          <p:spTgt spid="36866">
                                            <p:txEl>
                                              <p:pRg st="2" end="2"/>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6866">
                                            <p:txEl>
                                              <p:pRg st="2" end="2"/>
                                            </p:txEl>
                                          </p:spTgt>
                                        </p:tgtEl>
                                        <p:attrNameLst>
                                          <p:attrName>ppt_y</p:attrName>
                                        </p:attrNameLst>
                                      </p:cBhvr>
                                      <p:tavLst>
                                        <p:tav tm="0">
                                          <p:val>
                                            <p:strVal val="#ppt_y"/>
                                          </p:val>
                                        </p:tav>
                                        <p:tav tm="100000">
                                          <p:val>
                                            <p:strVal val="#ppt_y"/>
                                          </p:val>
                                        </p:tav>
                                      </p:tavLst>
                                    </p:anim>
                                  </p:childTnLst>
                                </p:cTn>
                              </p:par>
                            </p:childTnLst>
                          </p:cTn>
                        </p:par>
                        <p:par>
                          <p:cTn id="13" fill="hold">
                            <p:stCondLst>
                              <p:cond delay="6500"/>
                            </p:stCondLst>
                            <p:childTnLst>
                              <p:par>
                                <p:cTn id="14" presetID="2" presetClass="entr" presetSubtype="2" fill="hold" nodeType="afterEffect">
                                  <p:stCondLst>
                                    <p:cond delay="2000"/>
                                  </p:stCondLst>
                                  <p:childTnLst>
                                    <p:set>
                                      <p:cBhvr>
                                        <p:cTn id="15" dur="1" fill="hold">
                                          <p:stCondLst>
                                            <p:cond delay="0"/>
                                          </p:stCondLst>
                                        </p:cTn>
                                        <p:tgtEl>
                                          <p:spTgt spid="36866">
                                            <p:txEl>
                                              <p:pRg st="3" end="3"/>
                                            </p:txEl>
                                          </p:spTgt>
                                        </p:tgtEl>
                                        <p:attrNameLst>
                                          <p:attrName>style.visibility</p:attrName>
                                        </p:attrNameLst>
                                      </p:cBhvr>
                                      <p:to>
                                        <p:strVal val="visible"/>
                                      </p:to>
                                    </p:set>
                                    <p:anim calcmode="lin" valueType="num">
                                      <p:cBhvr additive="base">
                                        <p:cTn id="16" dur="1000" fill="hold"/>
                                        <p:tgtEl>
                                          <p:spTgt spid="36866">
                                            <p:txEl>
                                              <p:pRg st="3" end="3"/>
                                            </p:txEl>
                                          </p:spTgt>
                                        </p:tgtEl>
                                        <p:attrNameLst>
                                          <p:attrName>ppt_x</p:attrName>
                                        </p:attrNameLst>
                                      </p:cBhvr>
                                      <p:tavLst>
                                        <p:tav tm="0">
                                          <p:val>
                                            <p:strVal val="1+#ppt_w/2"/>
                                          </p:val>
                                        </p:tav>
                                        <p:tav tm="100000">
                                          <p:val>
                                            <p:strVal val="#ppt_x"/>
                                          </p:val>
                                        </p:tav>
                                      </p:tavLst>
                                    </p:anim>
                                    <p:anim calcmode="lin" valueType="num">
                                      <p:cBhvr additive="base">
                                        <p:cTn id="17" dur="1000" fill="hold"/>
                                        <p:tgtEl>
                                          <p:spTgt spid="36866">
                                            <p:txEl>
                                              <p:pRg st="3" end="3"/>
                                            </p:txEl>
                                          </p:spTgt>
                                        </p:tgtEl>
                                        <p:attrNameLst>
                                          <p:attrName>ppt_y</p:attrName>
                                        </p:attrNameLst>
                                      </p:cBhvr>
                                      <p:tavLst>
                                        <p:tav tm="0">
                                          <p:val>
                                            <p:strVal val="#ppt_y"/>
                                          </p:val>
                                        </p:tav>
                                        <p:tav tm="100000">
                                          <p:val>
                                            <p:strVal val="#ppt_y"/>
                                          </p:val>
                                        </p:tav>
                                      </p:tavLst>
                                    </p:anim>
                                  </p:childTnLst>
                                </p:cTn>
                              </p:par>
                            </p:childTnLst>
                          </p:cTn>
                        </p:par>
                        <p:par>
                          <p:cTn id="18" fill="hold">
                            <p:stCondLst>
                              <p:cond delay="9500"/>
                            </p:stCondLst>
                            <p:childTnLst>
                              <p:par>
                                <p:cTn id="19" presetID="2" presetClass="entr" presetSubtype="2" fill="hold" nodeType="afterEffect">
                                  <p:stCondLst>
                                    <p:cond delay="4000"/>
                                  </p:stCondLst>
                                  <p:childTnLst>
                                    <p:set>
                                      <p:cBhvr>
                                        <p:cTn id="20" dur="1" fill="hold">
                                          <p:stCondLst>
                                            <p:cond delay="0"/>
                                          </p:stCondLst>
                                        </p:cTn>
                                        <p:tgtEl>
                                          <p:spTgt spid="36866">
                                            <p:txEl>
                                              <p:pRg st="4" end="4"/>
                                            </p:txEl>
                                          </p:spTgt>
                                        </p:tgtEl>
                                        <p:attrNameLst>
                                          <p:attrName>style.visibility</p:attrName>
                                        </p:attrNameLst>
                                      </p:cBhvr>
                                      <p:to>
                                        <p:strVal val="visible"/>
                                      </p:to>
                                    </p:set>
                                    <p:anim calcmode="lin" valueType="num">
                                      <p:cBhvr additive="base">
                                        <p:cTn id="21" dur="500" fill="hold"/>
                                        <p:tgtEl>
                                          <p:spTgt spid="36866">
                                            <p:txEl>
                                              <p:pRg st="4" end="4"/>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6866">
                                            <p:txEl>
                                              <p:pRg st="4" end="4"/>
                                            </p:txEl>
                                          </p:spTgt>
                                        </p:tgtEl>
                                        <p:attrNameLst>
                                          <p:attrName>ppt_y</p:attrName>
                                        </p:attrNameLst>
                                      </p:cBhvr>
                                      <p:tavLst>
                                        <p:tav tm="0">
                                          <p:val>
                                            <p:strVal val="#ppt_y"/>
                                          </p:val>
                                        </p:tav>
                                        <p:tav tm="100000">
                                          <p:val>
                                            <p:strVal val="#ppt_y"/>
                                          </p:val>
                                        </p:tav>
                                      </p:tavLst>
                                    </p:anim>
                                  </p:childTnLst>
                                </p:cTn>
                              </p:par>
                            </p:childTnLst>
                          </p:cTn>
                        </p:par>
                        <p:par>
                          <p:cTn id="23" fill="hold">
                            <p:stCondLst>
                              <p:cond delay="14000"/>
                            </p:stCondLst>
                            <p:childTnLst>
                              <p:par>
                                <p:cTn id="24" presetID="2" presetClass="entr" presetSubtype="2" fill="hold" nodeType="afterEffect">
                                  <p:stCondLst>
                                    <p:cond delay="4000"/>
                                  </p:stCondLst>
                                  <p:childTnLst>
                                    <p:set>
                                      <p:cBhvr>
                                        <p:cTn id="25" dur="1" fill="hold">
                                          <p:stCondLst>
                                            <p:cond delay="0"/>
                                          </p:stCondLst>
                                        </p:cTn>
                                        <p:tgtEl>
                                          <p:spTgt spid="36866">
                                            <p:txEl>
                                              <p:pRg st="5" end="5"/>
                                            </p:txEl>
                                          </p:spTgt>
                                        </p:tgtEl>
                                        <p:attrNameLst>
                                          <p:attrName>style.visibility</p:attrName>
                                        </p:attrNameLst>
                                      </p:cBhvr>
                                      <p:to>
                                        <p:strVal val="visible"/>
                                      </p:to>
                                    </p:set>
                                    <p:anim calcmode="lin" valueType="num">
                                      <p:cBhvr additive="base">
                                        <p:cTn id="26" dur="500" fill="hold"/>
                                        <p:tgtEl>
                                          <p:spTgt spid="36866">
                                            <p:txEl>
                                              <p:pRg st="5" end="5"/>
                                            </p:txEl>
                                          </p:spTgt>
                                        </p:tgtEl>
                                        <p:attrNameLst>
                                          <p:attrName>ppt_x</p:attrName>
                                        </p:attrNameLst>
                                      </p:cBhvr>
                                      <p:tavLst>
                                        <p:tav tm="0">
                                          <p:val>
                                            <p:strVal val="1+#ppt_w/2"/>
                                          </p:val>
                                        </p:tav>
                                        <p:tav tm="100000">
                                          <p:val>
                                            <p:strVal val="#ppt_x"/>
                                          </p:val>
                                        </p:tav>
                                      </p:tavLst>
                                    </p:anim>
                                    <p:anim calcmode="lin" valueType="num">
                                      <p:cBhvr additive="base">
                                        <p:cTn id="27" dur="500" fill="hold"/>
                                        <p:tgtEl>
                                          <p:spTgt spid="36866">
                                            <p:txEl>
                                              <p:pRg st="5" end="5"/>
                                            </p:txEl>
                                          </p:spTgt>
                                        </p:tgtEl>
                                        <p:attrNameLst>
                                          <p:attrName>ppt_y</p:attrName>
                                        </p:attrNameLst>
                                      </p:cBhvr>
                                      <p:tavLst>
                                        <p:tav tm="0">
                                          <p:val>
                                            <p:strVal val="#ppt_y"/>
                                          </p:val>
                                        </p:tav>
                                        <p:tav tm="100000">
                                          <p:val>
                                            <p:strVal val="#ppt_y"/>
                                          </p:val>
                                        </p:tav>
                                      </p:tavLst>
                                    </p:anim>
                                  </p:childTnLst>
                                </p:cTn>
                              </p:par>
                            </p:childTnLst>
                          </p:cTn>
                        </p:par>
                        <p:par>
                          <p:cTn id="28" fill="hold">
                            <p:stCondLst>
                              <p:cond delay="18500"/>
                            </p:stCondLst>
                            <p:childTnLst>
                              <p:par>
                                <p:cTn id="29" presetID="2" presetClass="entr" presetSubtype="2" fill="hold" nodeType="afterEffect">
                                  <p:stCondLst>
                                    <p:cond delay="4000"/>
                                  </p:stCondLst>
                                  <p:childTnLst>
                                    <p:set>
                                      <p:cBhvr>
                                        <p:cTn id="30" dur="1" fill="hold">
                                          <p:stCondLst>
                                            <p:cond delay="0"/>
                                          </p:stCondLst>
                                        </p:cTn>
                                        <p:tgtEl>
                                          <p:spTgt spid="36866">
                                            <p:txEl>
                                              <p:pRg st="6" end="6"/>
                                            </p:txEl>
                                          </p:spTgt>
                                        </p:tgtEl>
                                        <p:attrNameLst>
                                          <p:attrName>style.visibility</p:attrName>
                                        </p:attrNameLst>
                                      </p:cBhvr>
                                      <p:to>
                                        <p:strVal val="visible"/>
                                      </p:to>
                                    </p:set>
                                    <p:anim calcmode="lin" valueType="num">
                                      <p:cBhvr additive="base">
                                        <p:cTn id="31" dur="500" fill="hold"/>
                                        <p:tgtEl>
                                          <p:spTgt spid="36866">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6866">
                                            <p:txEl>
                                              <p:pRg st="6" end="6"/>
                                            </p:txEl>
                                          </p:spTgt>
                                        </p:tgtEl>
                                        <p:attrNameLst>
                                          <p:attrName>ppt_y</p:attrName>
                                        </p:attrNameLst>
                                      </p:cBhvr>
                                      <p:tavLst>
                                        <p:tav tm="0">
                                          <p:val>
                                            <p:strVal val="#ppt_y"/>
                                          </p:val>
                                        </p:tav>
                                        <p:tav tm="100000">
                                          <p:val>
                                            <p:strVal val="#ppt_y"/>
                                          </p:val>
                                        </p:tav>
                                      </p:tavLst>
                                    </p:anim>
                                  </p:childTnLst>
                                </p:cTn>
                              </p:par>
                            </p:childTnLst>
                          </p:cTn>
                        </p:par>
                        <p:par>
                          <p:cTn id="33" fill="hold">
                            <p:stCondLst>
                              <p:cond delay="23000"/>
                            </p:stCondLst>
                            <p:childTnLst>
                              <p:par>
                                <p:cTn id="34" presetID="2" presetClass="entr" presetSubtype="2" fill="hold" nodeType="afterEffect">
                                  <p:stCondLst>
                                    <p:cond delay="4000"/>
                                  </p:stCondLst>
                                  <p:childTnLst>
                                    <p:set>
                                      <p:cBhvr>
                                        <p:cTn id="35" dur="1" fill="hold">
                                          <p:stCondLst>
                                            <p:cond delay="0"/>
                                          </p:stCondLst>
                                        </p:cTn>
                                        <p:tgtEl>
                                          <p:spTgt spid="36866">
                                            <p:txEl>
                                              <p:pRg st="7" end="7"/>
                                            </p:txEl>
                                          </p:spTgt>
                                        </p:tgtEl>
                                        <p:attrNameLst>
                                          <p:attrName>style.visibility</p:attrName>
                                        </p:attrNameLst>
                                      </p:cBhvr>
                                      <p:to>
                                        <p:strVal val="visible"/>
                                      </p:to>
                                    </p:set>
                                    <p:anim calcmode="lin" valueType="num">
                                      <p:cBhvr additive="base">
                                        <p:cTn id="36" dur="500" fill="hold"/>
                                        <p:tgtEl>
                                          <p:spTgt spid="36866">
                                            <p:txEl>
                                              <p:pRg st="7" end="7"/>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36866">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C00000">
            <a:alpha val="75000"/>
          </a:srgbClr>
        </a:solidFill>
        <a:effectLst/>
      </p:bgPr>
    </p:bg>
    <p:spTree>
      <p:nvGrpSpPr>
        <p:cNvPr id="1" name=""/>
        <p:cNvGrpSpPr/>
        <p:nvPr/>
      </p:nvGrpSpPr>
      <p:grpSpPr>
        <a:xfrm>
          <a:off x="0" y="0"/>
          <a:ext cx="0" cy="0"/>
          <a:chOff x="0" y="0"/>
          <a:chExt cx="0" cy="0"/>
        </a:xfrm>
      </p:grpSpPr>
      <p:sp>
        <p:nvSpPr>
          <p:cNvPr id="51204" name="Rectangle 4"/>
          <p:cNvSpPr>
            <a:spLocks noGrp="1" noChangeArrowheads="1"/>
          </p:cNvSpPr>
          <p:nvPr>
            <p:ph type="title"/>
          </p:nvPr>
        </p:nvSpPr>
        <p:spPr/>
        <p:txBody>
          <a:bodyPr/>
          <a:lstStyle/>
          <a:p>
            <a:pPr>
              <a:defRPr/>
            </a:pPr>
            <a:r>
              <a:rPr lang="en-US" dirty="0"/>
              <a:t>Additional compensation</a:t>
            </a:r>
            <a:endParaRPr lang="en-US" b="1" u="sng" dirty="0">
              <a:solidFill>
                <a:srgbClr val="D60093"/>
              </a:solidFill>
            </a:endParaRPr>
          </a:p>
        </p:txBody>
      </p:sp>
      <p:sp>
        <p:nvSpPr>
          <p:cNvPr id="38914" name="Rectangle 5"/>
          <p:cNvSpPr>
            <a:spLocks noGrp="1" noChangeArrowheads="1"/>
          </p:cNvSpPr>
          <p:nvPr>
            <p:ph idx="1"/>
          </p:nvPr>
        </p:nvSpPr>
        <p:spPr>
          <a:xfrm>
            <a:off x="1981200" y="2057401"/>
            <a:ext cx="8229600" cy="4530725"/>
          </a:xfrm>
          <a:noFill/>
        </p:spPr>
        <p:txBody>
          <a:bodyPr/>
          <a:lstStyle/>
          <a:p>
            <a:pPr marL="0" indent="0">
              <a:buNone/>
            </a:pPr>
            <a:r>
              <a:rPr lang="en-US" sz="3200" dirty="0"/>
              <a:t>A public servant shall not knowingly accept compensation, other than that provided by law for public servants, for performance of official duties without the prior approval of the Commission.</a:t>
            </a:r>
          </a:p>
          <a:p>
            <a:pPr>
              <a:lnSpc>
                <a:spcPct val="90000"/>
              </a:lnSpc>
              <a:buFont typeface="Wingdings" pitchFamily="2" charset="2"/>
              <a:buNone/>
            </a:pPr>
            <a:endParaRPr lang="en-US" dirty="0">
              <a:effectLst/>
            </a:endParaRPr>
          </a:p>
        </p:txBody>
      </p:sp>
    </p:spTree>
    <p:extLst>
      <p:ext uri="{BB962C8B-B14F-4D97-AF65-F5344CB8AC3E}">
        <p14:creationId xmlns:p14="http://schemas.microsoft.com/office/powerpoint/2010/main" val="1832014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p:txBody>
          <a:bodyPr/>
          <a:lstStyle/>
          <a:p>
            <a:r>
              <a:rPr lang="en-US" dirty="0">
                <a:effectLst/>
              </a:rPr>
              <a:t>Gifts</a:t>
            </a:r>
          </a:p>
        </p:txBody>
      </p:sp>
      <p:sp>
        <p:nvSpPr>
          <p:cNvPr id="49154" name="Rectangle 3"/>
          <p:cNvSpPr>
            <a:spLocks noGrp="1" noChangeArrowheads="1"/>
          </p:cNvSpPr>
          <p:nvPr>
            <p:ph idx="1"/>
          </p:nvPr>
        </p:nvSpPr>
        <p:spPr>
          <a:xfrm>
            <a:off x="1981200" y="1828800"/>
            <a:ext cx="8229600" cy="5029200"/>
          </a:xfrm>
        </p:spPr>
        <p:txBody>
          <a:bodyPr>
            <a:normAutofit/>
          </a:bodyPr>
          <a:lstStyle/>
          <a:p>
            <a:pPr>
              <a:lnSpc>
                <a:spcPct val="80000"/>
              </a:lnSpc>
              <a:buFont typeface="Wingdings" pitchFamily="2" charset="2"/>
              <a:buNone/>
            </a:pPr>
            <a:r>
              <a:rPr lang="en-US" sz="2000" dirty="0"/>
              <a:t>Public servants and their spouses and/or dependent child </a:t>
            </a:r>
            <a:r>
              <a:rPr lang="en-US" sz="2000" b="1" u="sng" dirty="0">
                <a:solidFill>
                  <a:schemeClr val="folHlink"/>
                </a:solidFill>
              </a:rPr>
              <a:t>cannot</a:t>
            </a:r>
            <a:r>
              <a:rPr lang="en-US" sz="2000" dirty="0"/>
              <a:t> accept any :</a:t>
            </a:r>
          </a:p>
          <a:p>
            <a:pPr lvl="1">
              <a:lnSpc>
                <a:spcPct val="80000"/>
              </a:lnSpc>
              <a:buSzPct val="80000"/>
              <a:buFont typeface="Wingdings" pitchFamily="2" charset="2"/>
              <a:buNone/>
            </a:pPr>
            <a:r>
              <a:rPr lang="en-US" sz="2000" dirty="0"/>
              <a:t>gift, meal, gratuity, travel expense, alcoholic beverage, or 	honoraria </a:t>
            </a:r>
          </a:p>
          <a:p>
            <a:pPr lvl="1">
              <a:lnSpc>
                <a:spcPct val="80000"/>
              </a:lnSpc>
              <a:buNone/>
            </a:pPr>
            <a:r>
              <a:rPr lang="en-US" sz="2000" dirty="0"/>
              <a:t>totaling a value greater than $25 in a single calendar year </a:t>
            </a:r>
          </a:p>
          <a:p>
            <a:pPr lvl="1">
              <a:lnSpc>
                <a:spcPct val="80000"/>
              </a:lnSpc>
              <a:buNone/>
            </a:pPr>
            <a:r>
              <a:rPr lang="en-US" sz="2000" dirty="0"/>
              <a:t>from any person or business </a:t>
            </a:r>
            <a:r>
              <a:rPr lang="en-US" sz="1600" dirty="0"/>
              <a:t>[does not include public agency] </a:t>
            </a:r>
            <a:r>
              <a:rPr lang="en-US" sz="2000" dirty="0"/>
              <a:t>that </a:t>
            </a:r>
          </a:p>
          <a:p>
            <a:pPr lvl="2">
              <a:lnSpc>
                <a:spcPct val="80000"/>
              </a:lnSpc>
            </a:pPr>
            <a:r>
              <a:rPr lang="en-US" dirty="0"/>
              <a:t>does business with- </a:t>
            </a:r>
          </a:p>
          <a:p>
            <a:pPr lvl="3">
              <a:lnSpc>
                <a:spcPct val="80000"/>
              </a:lnSpc>
              <a:buFont typeface="Wingdings" pitchFamily="2" charset="2"/>
              <a:buNone/>
            </a:pPr>
            <a:r>
              <a:rPr lang="en-US" dirty="0">
                <a:effectLst/>
              </a:rPr>
              <a:t>Which means contracting, entering into an agreement, leasing, or otherwise exchanging services or goods with a state agency in return for payment by the state, including accepting a grant, but does not include accepting a state entitlement fund disbursement.</a:t>
            </a:r>
          </a:p>
          <a:p>
            <a:pPr lvl="2">
              <a:lnSpc>
                <a:spcPct val="80000"/>
              </a:lnSpc>
            </a:pPr>
            <a:r>
              <a:rPr lang="en-US" dirty="0"/>
              <a:t>Is regulated by-</a:t>
            </a:r>
          </a:p>
          <a:p>
            <a:pPr lvl="2">
              <a:lnSpc>
                <a:spcPct val="80000"/>
              </a:lnSpc>
            </a:pPr>
            <a:r>
              <a:rPr lang="en-US" dirty="0"/>
              <a:t>Seeks grants from-</a:t>
            </a:r>
          </a:p>
          <a:p>
            <a:pPr lvl="2">
              <a:lnSpc>
                <a:spcPct val="80000"/>
              </a:lnSpc>
            </a:pPr>
            <a:r>
              <a:rPr lang="en-US" dirty="0"/>
              <a:t>Is involved in litigation against- </a:t>
            </a:r>
          </a:p>
          <a:p>
            <a:pPr lvl="2">
              <a:lnSpc>
                <a:spcPct val="80000"/>
              </a:lnSpc>
            </a:pPr>
            <a:r>
              <a:rPr lang="en-US" dirty="0"/>
              <a:t>Is lobbying/attempting to influence the actions of-</a:t>
            </a:r>
          </a:p>
          <a:p>
            <a:pPr marL="914400" lvl="2" indent="0">
              <a:lnSpc>
                <a:spcPct val="80000"/>
              </a:lnSpc>
              <a:buNone/>
            </a:pPr>
            <a:r>
              <a:rPr lang="en-US" dirty="0"/>
              <a:t> the agency in which the public servant is employed</a:t>
            </a:r>
          </a:p>
          <a:p>
            <a:pPr lvl="1">
              <a:lnSpc>
                <a:spcPct val="80000"/>
              </a:lnSpc>
              <a:buFont typeface="Wingdings" pitchFamily="2" charset="2"/>
              <a:buNone/>
            </a:pPr>
            <a:endParaRPr lang="en-US" sz="2000" dirty="0"/>
          </a:p>
          <a:p>
            <a:pPr>
              <a:lnSpc>
                <a:spcPct val="80000"/>
              </a:lnSpc>
            </a:pPr>
            <a:endParaRPr lang="en-US" dirty="0"/>
          </a:p>
        </p:txBody>
      </p:sp>
      <p:pic>
        <p:nvPicPr>
          <p:cNvPr id="49155" name="Picture 9" descr="MCj04247840000[1]"/>
          <p:cNvPicPr>
            <a:picLocks noChangeAspect="1" noChangeArrowheads="1"/>
          </p:cNvPicPr>
          <p:nvPr/>
        </p:nvPicPr>
        <p:blipFill>
          <a:blip r:embed="rId3"/>
          <a:srcRect/>
          <a:stretch>
            <a:fillRect/>
          </a:stretch>
        </p:blipFill>
        <p:spPr bwMode="auto">
          <a:xfrm>
            <a:off x="3899695" y="271955"/>
            <a:ext cx="1344613" cy="1236663"/>
          </a:xfrm>
          <a:prstGeom prst="rect">
            <a:avLst/>
          </a:prstGeom>
          <a:noFill/>
          <a:ln w="9525">
            <a:noFill/>
            <a:miter lim="800000"/>
            <a:headEnd/>
            <a:tailEnd/>
          </a:ln>
        </p:spPr>
      </p:pic>
      <p:pic>
        <p:nvPicPr>
          <p:cNvPr id="49157" name="Picture 12" descr="MCj02869360000[1]"/>
          <p:cNvPicPr>
            <a:picLocks noChangeAspect="1" noChangeArrowheads="1"/>
          </p:cNvPicPr>
          <p:nvPr/>
        </p:nvPicPr>
        <p:blipFill>
          <a:blip r:embed="rId4"/>
          <a:srcRect/>
          <a:stretch>
            <a:fillRect/>
          </a:stretch>
        </p:blipFill>
        <p:spPr bwMode="auto">
          <a:xfrm>
            <a:off x="6550309" y="-5443"/>
            <a:ext cx="1570038" cy="1627188"/>
          </a:xfrm>
          <a:prstGeom prst="rect">
            <a:avLst/>
          </a:prstGeom>
          <a:noFill/>
          <a:ln w="9525">
            <a:noFill/>
            <a:miter lim="800000"/>
            <a:headEnd/>
            <a:tailEnd/>
          </a:ln>
        </p:spPr>
      </p:pic>
      <p:pic>
        <p:nvPicPr>
          <p:cNvPr id="49158" name="Picture 13" descr="MCj00834150000[1]"/>
          <p:cNvPicPr>
            <a:picLocks noChangeAspect="1" noChangeArrowheads="1"/>
          </p:cNvPicPr>
          <p:nvPr/>
        </p:nvPicPr>
        <p:blipFill>
          <a:blip r:embed="rId5"/>
          <a:srcRect/>
          <a:stretch>
            <a:fillRect/>
          </a:stretch>
        </p:blipFill>
        <p:spPr bwMode="auto">
          <a:xfrm>
            <a:off x="9220201" y="0"/>
            <a:ext cx="1254125" cy="1524000"/>
          </a:xfrm>
          <a:prstGeom prst="rect">
            <a:avLst/>
          </a:prstGeom>
          <a:noFill/>
          <a:ln w="9525">
            <a:noFill/>
            <a:miter lim="800000"/>
            <a:headEnd/>
            <a:tailEnd/>
          </a:ln>
        </p:spPr>
      </p:pic>
    </p:spTree>
    <p:extLst>
      <p:ext uri="{BB962C8B-B14F-4D97-AF65-F5344CB8AC3E}">
        <p14:creationId xmlns:p14="http://schemas.microsoft.com/office/powerpoint/2010/main" val="25246620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59396" name="Rectangle 4"/>
          <p:cNvSpPr>
            <a:spLocks noGrp="1" noChangeArrowheads="1"/>
          </p:cNvSpPr>
          <p:nvPr>
            <p:ph type="title"/>
          </p:nvPr>
        </p:nvSpPr>
        <p:spPr/>
        <p:txBody>
          <a:bodyPr>
            <a:normAutofit/>
          </a:bodyPr>
          <a:lstStyle/>
          <a:p>
            <a:pPr>
              <a:defRPr/>
            </a:pPr>
            <a:r>
              <a:rPr lang="en-US" sz="4800" dirty="0"/>
              <a:t>                         Gifts </a:t>
            </a:r>
          </a:p>
        </p:txBody>
      </p:sp>
      <p:sp>
        <p:nvSpPr>
          <p:cNvPr id="47106" name="Rectangle 5"/>
          <p:cNvSpPr>
            <a:spLocks noGrp="1" noChangeArrowheads="1"/>
          </p:cNvSpPr>
          <p:nvPr>
            <p:ph idx="1"/>
          </p:nvPr>
        </p:nvSpPr>
        <p:spPr>
          <a:xfrm>
            <a:off x="1981200" y="2057401"/>
            <a:ext cx="4038600" cy="4530725"/>
          </a:xfrm>
          <a:noFill/>
        </p:spPr>
        <p:txBody>
          <a:bodyPr>
            <a:normAutofit/>
          </a:bodyPr>
          <a:lstStyle/>
          <a:p>
            <a:pPr>
              <a:buFont typeface="Wingdings" pitchFamily="2" charset="2"/>
              <a:buNone/>
            </a:pPr>
            <a:r>
              <a:rPr lang="en-US" dirty="0"/>
              <a:t>Gifts </a:t>
            </a:r>
            <a:r>
              <a:rPr lang="en-US" b="1" u="sng" dirty="0">
                <a:solidFill>
                  <a:srgbClr val="FF0000"/>
                </a:solidFill>
              </a:rPr>
              <a:t>ARE</a:t>
            </a:r>
            <a:r>
              <a:rPr lang="en-US" dirty="0"/>
              <a:t>:	</a:t>
            </a:r>
          </a:p>
          <a:p>
            <a:pPr lvl="1"/>
            <a:r>
              <a:rPr lang="en-US" sz="2000" dirty="0"/>
              <a:t>Payments</a:t>
            </a:r>
          </a:p>
          <a:p>
            <a:pPr lvl="1"/>
            <a:r>
              <a:rPr lang="en-US" sz="2000" dirty="0"/>
              <a:t>Loans</a:t>
            </a:r>
          </a:p>
          <a:p>
            <a:pPr lvl="1"/>
            <a:r>
              <a:rPr lang="en-US" sz="2000" dirty="0"/>
              <a:t>Subscriptions</a:t>
            </a:r>
          </a:p>
          <a:p>
            <a:pPr lvl="1"/>
            <a:r>
              <a:rPr lang="en-US" sz="2000" dirty="0"/>
              <a:t>Advances</a:t>
            </a:r>
          </a:p>
          <a:p>
            <a:pPr lvl="1"/>
            <a:r>
              <a:rPr lang="en-US" sz="2000" dirty="0"/>
              <a:t>Deposits of money</a:t>
            </a:r>
          </a:p>
          <a:p>
            <a:pPr lvl="1"/>
            <a:r>
              <a:rPr lang="en-US" sz="2000" dirty="0"/>
              <a:t>Services</a:t>
            </a:r>
          </a:p>
          <a:p>
            <a:pPr lvl="1"/>
            <a:r>
              <a:rPr lang="en-US" sz="2000" dirty="0"/>
              <a:t>Anything of value more than $25, unless consideration of equal or greater value is received</a:t>
            </a:r>
          </a:p>
          <a:p>
            <a:pPr lvl="1">
              <a:buFont typeface="Wingdings" pitchFamily="2" charset="2"/>
              <a:buNone/>
            </a:pPr>
            <a:endParaRPr lang="en-US" sz="2000" dirty="0"/>
          </a:p>
          <a:p>
            <a:endParaRPr lang="en-US" dirty="0"/>
          </a:p>
          <a:p>
            <a:pPr lvl="1">
              <a:buFont typeface="Wingdings" pitchFamily="2" charset="2"/>
              <a:buNone/>
            </a:pPr>
            <a:endParaRPr lang="en-US" dirty="0"/>
          </a:p>
        </p:txBody>
      </p:sp>
      <p:sp>
        <p:nvSpPr>
          <p:cNvPr id="47112" name="Rectangle 8"/>
          <p:cNvSpPr>
            <a:spLocks noGrp="1" noChangeArrowheads="1"/>
          </p:cNvSpPr>
          <p:nvPr>
            <p:ph type="body" sz="half" idx="4294967295"/>
          </p:nvPr>
        </p:nvSpPr>
        <p:spPr>
          <a:xfrm>
            <a:off x="6629400" y="2057401"/>
            <a:ext cx="4038600" cy="4530725"/>
          </a:xfrm>
          <a:noFill/>
        </p:spPr>
        <p:txBody>
          <a:bodyPr>
            <a:normAutofit fontScale="92500" lnSpcReduction="10000"/>
          </a:bodyPr>
          <a:lstStyle/>
          <a:p>
            <a:pPr>
              <a:buFont typeface="Wingdings" pitchFamily="2" charset="2"/>
              <a:buNone/>
            </a:pPr>
            <a:r>
              <a:rPr lang="en-US" dirty="0"/>
              <a:t>Gifts </a:t>
            </a:r>
            <a:r>
              <a:rPr lang="en-US" b="1" u="sng" dirty="0">
                <a:solidFill>
                  <a:srgbClr val="FF0000"/>
                </a:solidFill>
              </a:rPr>
              <a:t>ARE NOT</a:t>
            </a:r>
            <a:r>
              <a:rPr lang="en-US" b="1" dirty="0"/>
              <a:t>:</a:t>
            </a:r>
          </a:p>
          <a:p>
            <a:pPr lvl="1"/>
            <a:r>
              <a:rPr lang="en-US" sz="2000" dirty="0"/>
              <a:t>Anything for which the public servant has paid market price or face value</a:t>
            </a:r>
          </a:p>
          <a:p>
            <a:pPr lvl="1"/>
            <a:r>
              <a:rPr lang="en-US" sz="2000" dirty="0"/>
              <a:t>Gifts allowable to agencies pursuant to KRS 45A.097</a:t>
            </a:r>
          </a:p>
          <a:p>
            <a:pPr lvl="1"/>
            <a:r>
              <a:rPr lang="en-US" sz="2000" dirty="0"/>
              <a:t>From family members in their capacity as family members</a:t>
            </a:r>
          </a:p>
          <a:p>
            <a:pPr lvl="1"/>
            <a:r>
              <a:rPr lang="en-US" sz="2000" dirty="0"/>
              <a:t>From campaign contributors, so long as the donation complies with the Campaign Finance laws</a:t>
            </a:r>
          </a:p>
          <a:p>
            <a:pPr lvl="1"/>
            <a:r>
              <a:rPr lang="en-US" sz="2000" dirty="0"/>
              <a:t>Door prizes available to the public</a:t>
            </a:r>
          </a:p>
          <a:p>
            <a:pPr lvl="1"/>
            <a:r>
              <a:rPr lang="en-US" sz="2000" dirty="0"/>
              <a:t>A ticket to a sporting event </a:t>
            </a:r>
            <a:r>
              <a:rPr lang="en-US" sz="2000" b="1" u="sng" dirty="0"/>
              <a:t>if</a:t>
            </a:r>
            <a:r>
              <a:rPr lang="en-US" sz="2000" dirty="0"/>
              <a:t> face value is paid for such ticket or admission</a:t>
            </a:r>
          </a:p>
        </p:txBody>
      </p:sp>
    </p:spTree>
    <p:extLst>
      <p:ext uri="{BB962C8B-B14F-4D97-AF65-F5344CB8AC3E}">
        <p14:creationId xmlns:p14="http://schemas.microsoft.com/office/powerpoint/2010/main" val="3889874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7106">
                                            <p:txEl>
                                              <p:pRg st="0" end="0"/>
                                            </p:txEl>
                                          </p:spTgt>
                                        </p:tgtEl>
                                        <p:attrNameLst>
                                          <p:attrName>style.visibility</p:attrName>
                                        </p:attrNameLst>
                                      </p:cBhvr>
                                      <p:to>
                                        <p:strVal val="visible"/>
                                      </p:to>
                                    </p:set>
                                    <p:animEffect transition="in" filter="wipe(down)">
                                      <p:cBhvr>
                                        <p:cTn id="7" dur="580">
                                          <p:stCondLst>
                                            <p:cond delay="0"/>
                                          </p:stCondLst>
                                        </p:cTn>
                                        <p:tgtEl>
                                          <p:spTgt spid="47106">
                                            <p:txEl>
                                              <p:pRg st="0" end="0"/>
                                            </p:txEl>
                                          </p:spTgt>
                                        </p:tgtEl>
                                      </p:cBhvr>
                                    </p:animEffect>
                                    <p:anim calcmode="lin" valueType="num">
                                      <p:cBhvr>
                                        <p:cTn id="8" dur="1822" tmFilter="0,0; 0.14,0.36; 0.43,0.73; 0.71,0.91; 1.0,1.0">
                                          <p:stCondLst>
                                            <p:cond delay="0"/>
                                          </p:stCondLst>
                                        </p:cTn>
                                        <p:tgtEl>
                                          <p:spTgt spid="47106">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7106">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7106">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7106">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7106">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7106">
                                            <p:txEl>
                                              <p:pRg st="0" end="0"/>
                                            </p:txEl>
                                          </p:spTgt>
                                        </p:tgtEl>
                                      </p:cBhvr>
                                      <p:to x="100000" y="60000"/>
                                    </p:animScale>
                                    <p:animScale>
                                      <p:cBhvr>
                                        <p:cTn id="14" dur="166" decel="50000">
                                          <p:stCondLst>
                                            <p:cond delay="676"/>
                                          </p:stCondLst>
                                        </p:cTn>
                                        <p:tgtEl>
                                          <p:spTgt spid="47106">
                                            <p:txEl>
                                              <p:pRg st="0" end="0"/>
                                            </p:txEl>
                                          </p:spTgt>
                                        </p:tgtEl>
                                      </p:cBhvr>
                                      <p:to x="100000" y="100000"/>
                                    </p:animScale>
                                    <p:animScale>
                                      <p:cBhvr>
                                        <p:cTn id="15" dur="26">
                                          <p:stCondLst>
                                            <p:cond delay="1312"/>
                                          </p:stCondLst>
                                        </p:cTn>
                                        <p:tgtEl>
                                          <p:spTgt spid="47106">
                                            <p:txEl>
                                              <p:pRg st="0" end="0"/>
                                            </p:txEl>
                                          </p:spTgt>
                                        </p:tgtEl>
                                      </p:cBhvr>
                                      <p:to x="100000" y="80000"/>
                                    </p:animScale>
                                    <p:animScale>
                                      <p:cBhvr>
                                        <p:cTn id="16" dur="166" decel="50000">
                                          <p:stCondLst>
                                            <p:cond delay="1338"/>
                                          </p:stCondLst>
                                        </p:cTn>
                                        <p:tgtEl>
                                          <p:spTgt spid="47106">
                                            <p:txEl>
                                              <p:pRg st="0" end="0"/>
                                            </p:txEl>
                                          </p:spTgt>
                                        </p:tgtEl>
                                      </p:cBhvr>
                                      <p:to x="100000" y="100000"/>
                                    </p:animScale>
                                    <p:animScale>
                                      <p:cBhvr>
                                        <p:cTn id="17" dur="26">
                                          <p:stCondLst>
                                            <p:cond delay="1642"/>
                                          </p:stCondLst>
                                        </p:cTn>
                                        <p:tgtEl>
                                          <p:spTgt spid="47106">
                                            <p:txEl>
                                              <p:pRg st="0" end="0"/>
                                            </p:txEl>
                                          </p:spTgt>
                                        </p:tgtEl>
                                      </p:cBhvr>
                                      <p:to x="100000" y="90000"/>
                                    </p:animScale>
                                    <p:animScale>
                                      <p:cBhvr>
                                        <p:cTn id="18" dur="166" decel="50000">
                                          <p:stCondLst>
                                            <p:cond delay="1668"/>
                                          </p:stCondLst>
                                        </p:cTn>
                                        <p:tgtEl>
                                          <p:spTgt spid="47106">
                                            <p:txEl>
                                              <p:pRg st="0" end="0"/>
                                            </p:txEl>
                                          </p:spTgt>
                                        </p:tgtEl>
                                      </p:cBhvr>
                                      <p:to x="100000" y="100000"/>
                                    </p:animScale>
                                    <p:animScale>
                                      <p:cBhvr>
                                        <p:cTn id="19" dur="26">
                                          <p:stCondLst>
                                            <p:cond delay="1808"/>
                                          </p:stCondLst>
                                        </p:cTn>
                                        <p:tgtEl>
                                          <p:spTgt spid="47106">
                                            <p:txEl>
                                              <p:pRg st="0" end="0"/>
                                            </p:txEl>
                                          </p:spTgt>
                                        </p:tgtEl>
                                      </p:cBhvr>
                                      <p:to x="100000" y="95000"/>
                                    </p:animScale>
                                    <p:animScale>
                                      <p:cBhvr>
                                        <p:cTn id="20" dur="166" decel="50000">
                                          <p:stCondLst>
                                            <p:cond delay="1834"/>
                                          </p:stCondLst>
                                        </p:cTn>
                                        <p:tgtEl>
                                          <p:spTgt spid="47106">
                                            <p:txEl>
                                              <p:pRg st="0" end="0"/>
                                            </p:txEl>
                                          </p:spTgt>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47106">
                                            <p:txEl>
                                              <p:pRg st="1" end="1"/>
                                            </p:txEl>
                                          </p:spTgt>
                                        </p:tgtEl>
                                        <p:attrNameLst>
                                          <p:attrName>style.visibility</p:attrName>
                                        </p:attrNameLst>
                                      </p:cBhvr>
                                      <p:to>
                                        <p:strVal val="visible"/>
                                      </p:to>
                                    </p:set>
                                    <p:animEffect transition="in" filter="wipe(down)">
                                      <p:cBhvr>
                                        <p:cTn id="23" dur="580">
                                          <p:stCondLst>
                                            <p:cond delay="0"/>
                                          </p:stCondLst>
                                        </p:cTn>
                                        <p:tgtEl>
                                          <p:spTgt spid="47106">
                                            <p:txEl>
                                              <p:pRg st="1" end="1"/>
                                            </p:txEl>
                                          </p:spTgt>
                                        </p:tgtEl>
                                      </p:cBhvr>
                                    </p:animEffect>
                                    <p:anim calcmode="lin" valueType="num">
                                      <p:cBhvr>
                                        <p:cTn id="24" dur="1822" tmFilter="0,0; 0.14,0.36; 0.43,0.73; 0.71,0.91; 1.0,1.0">
                                          <p:stCondLst>
                                            <p:cond delay="0"/>
                                          </p:stCondLst>
                                        </p:cTn>
                                        <p:tgtEl>
                                          <p:spTgt spid="47106">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47106">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47106">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47106">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47106">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47106">
                                            <p:txEl>
                                              <p:pRg st="1" end="1"/>
                                            </p:txEl>
                                          </p:spTgt>
                                        </p:tgtEl>
                                      </p:cBhvr>
                                      <p:to x="100000" y="60000"/>
                                    </p:animScale>
                                    <p:animScale>
                                      <p:cBhvr>
                                        <p:cTn id="30" dur="166" decel="50000">
                                          <p:stCondLst>
                                            <p:cond delay="676"/>
                                          </p:stCondLst>
                                        </p:cTn>
                                        <p:tgtEl>
                                          <p:spTgt spid="47106">
                                            <p:txEl>
                                              <p:pRg st="1" end="1"/>
                                            </p:txEl>
                                          </p:spTgt>
                                        </p:tgtEl>
                                      </p:cBhvr>
                                      <p:to x="100000" y="100000"/>
                                    </p:animScale>
                                    <p:animScale>
                                      <p:cBhvr>
                                        <p:cTn id="31" dur="26">
                                          <p:stCondLst>
                                            <p:cond delay="1312"/>
                                          </p:stCondLst>
                                        </p:cTn>
                                        <p:tgtEl>
                                          <p:spTgt spid="47106">
                                            <p:txEl>
                                              <p:pRg st="1" end="1"/>
                                            </p:txEl>
                                          </p:spTgt>
                                        </p:tgtEl>
                                      </p:cBhvr>
                                      <p:to x="100000" y="80000"/>
                                    </p:animScale>
                                    <p:animScale>
                                      <p:cBhvr>
                                        <p:cTn id="32" dur="166" decel="50000">
                                          <p:stCondLst>
                                            <p:cond delay="1338"/>
                                          </p:stCondLst>
                                        </p:cTn>
                                        <p:tgtEl>
                                          <p:spTgt spid="47106">
                                            <p:txEl>
                                              <p:pRg st="1" end="1"/>
                                            </p:txEl>
                                          </p:spTgt>
                                        </p:tgtEl>
                                      </p:cBhvr>
                                      <p:to x="100000" y="100000"/>
                                    </p:animScale>
                                    <p:animScale>
                                      <p:cBhvr>
                                        <p:cTn id="33" dur="26">
                                          <p:stCondLst>
                                            <p:cond delay="1642"/>
                                          </p:stCondLst>
                                        </p:cTn>
                                        <p:tgtEl>
                                          <p:spTgt spid="47106">
                                            <p:txEl>
                                              <p:pRg st="1" end="1"/>
                                            </p:txEl>
                                          </p:spTgt>
                                        </p:tgtEl>
                                      </p:cBhvr>
                                      <p:to x="100000" y="90000"/>
                                    </p:animScale>
                                    <p:animScale>
                                      <p:cBhvr>
                                        <p:cTn id="34" dur="166" decel="50000">
                                          <p:stCondLst>
                                            <p:cond delay="1668"/>
                                          </p:stCondLst>
                                        </p:cTn>
                                        <p:tgtEl>
                                          <p:spTgt spid="47106">
                                            <p:txEl>
                                              <p:pRg st="1" end="1"/>
                                            </p:txEl>
                                          </p:spTgt>
                                        </p:tgtEl>
                                      </p:cBhvr>
                                      <p:to x="100000" y="100000"/>
                                    </p:animScale>
                                    <p:animScale>
                                      <p:cBhvr>
                                        <p:cTn id="35" dur="26">
                                          <p:stCondLst>
                                            <p:cond delay="1808"/>
                                          </p:stCondLst>
                                        </p:cTn>
                                        <p:tgtEl>
                                          <p:spTgt spid="47106">
                                            <p:txEl>
                                              <p:pRg st="1" end="1"/>
                                            </p:txEl>
                                          </p:spTgt>
                                        </p:tgtEl>
                                      </p:cBhvr>
                                      <p:to x="100000" y="95000"/>
                                    </p:animScale>
                                    <p:animScale>
                                      <p:cBhvr>
                                        <p:cTn id="36" dur="166" decel="50000">
                                          <p:stCondLst>
                                            <p:cond delay="1834"/>
                                          </p:stCondLst>
                                        </p:cTn>
                                        <p:tgtEl>
                                          <p:spTgt spid="47106">
                                            <p:txEl>
                                              <p:pRg st="1" end="1"/>
                                            </p:txEl>
                                          </p:spTgt>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47106">
                                            <p:txEl>
                                              <p:pRg st="2" end="2"/>
                                            </p:txEl>
                                          </p:spTgt>
                                        </p:tgtEl>
                                        <p:attrNameLst>
                                          <p:attrName>style.visibility</p:attrName>
                                        </p:attrNameLst>
                                      </p:cBhvr>
                                      <p:to>
                                        <p:strVal val="visible"/>
                                      </p:to>
                                    </p:set>
                                    <p:animEffect transition="in" filter="wipe(down)">
                                      <p:cBhvr>
                                        <p:cTn id="39" dur="580">
                                          <p:stCondLst>
                                            <p:cond delay="0"/>
                                          </p:stCondLst>
                                        </p:cTn>
                                        <p:tgtEl>
                                          <p:spTgt spid="47106">
                                            <p:txEl>
                                              <p:pRg st="2" end="2"/>
                                            </p:txEl>
                                          </p:spTgt>
                                        </p:tgtEl>
                                      </p:cBhvr>
                                    </p:animEffect>
                                    <p:anim calcmode="lin" valueType="num">
                                      <p:cBhvr>
                                        <p:cTn id="40" dur="1822" tmFilter="0,0; 0.14,0.36; 0.43,0.73; 0.71,0.91; 1.0,1.0">
                                          <p:stCondLst>
                                            <p:cond delay="0"/>
                                          </p:stCondLst>
                                        </p:cTn>
                                        <p:tgtEl>
                                          <p:spTgt spid="47106">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7106">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7106">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7106">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7106">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47106">
                                            <p:txEl>
                                              <p:pRg st="2" end="2"/>
                                            </p:txEl>
                                          </p:spTgt>
                                        </p:tgtEl>
                                      </p:cBhvr>
                                      <p:to x="100000" y="60000"/>
                                    </p:animScale>
                                    <p:animScale>
                                      <p:cBhvr>
                                        <p:cTn id="46" dur="166" decel="50000">
                                          <p:stCondLst>
                                            <p:cond delay="676"/>
                                          </p:stCondLst>
                                        </p:cTn>
                                        <p:tgtEl>
                                          <p:spTgt spid="47106">
                                            <p:txEl>
                                              <p:pRg st="2" end="2"/>
                                            </p:txEl>
                                          </p:spTgt>
                                        </p:tgtEl>
                                      </p:cBhvr>
                                      <p:to x="100000" y="100000"/>
                                    </p:animScale>
                                    <p:animScale>
                                      <p:cBhvr>
                                        <p:cTn id="47" dur="26">
                                          <p:stCondLst>
                                            <p:cond delay="1312"/>
                                          </p:stCondLst>
                                        </p:cTn>
                                        <p:tgtEl>
                                          <p:spTgt spid="47106">
                                            <p:txEl>
                                              <p:pRg st="2" end="2"/>
                                            </p:txEl>
                                          </p:spTgt>
                                        </p:tgtEl>
                                      </p:cBhvr>
                                      <p:to x="100000" y="80000"/>
                                    </p:animScale>
                                    <p:animScale>
                                      <p:cBhvr>
                                        <p:cTn id="48" dur="166" decel="50000">
                                          <p:stCondLst>
                                            <p:cond delay="1338"/>
                                          </p:stCondLst>
                                        </p:cTn>
                                        <p:tgtEl>
                                          <p:spTgt spid="47106">
                                            <p:txEl>
                                              <p:pRg st="2" end="2"/>
                                            </p:txEl>
                                          </p:spTgt>
                                        </p:tgtEl>
                                      </p:cBhvr>
                                      <p:to x="100000" y="100000"/>
                                    </p:animScale>
                                    <p:animScale>
                                      <p:cBhvr>
                                        <p:cTn id="49" dur="26">
                                          <p:stCondLst>
                                            <p:cond delay="1642"/>
                                          </p:stCondLst>
                                        </p:cTn>
                                        <p:tgtEl>
                                          <p:spTgt spid="47106">
                                            <p:txEl>
                                              <p:pRg st="2" end="2"/>
                                            </p:txEl>
                                          </p:spTgt>
                                        </p:tgtEl>
                                      </p:cBhvr>
                                      <p:to x="100000" y="90000"/>
                                    </p:animScale>
                                    <p:animScale>
                                      <p:cBhvr>
                                        <p:cTn id="50" dur="166" decel="50000">
                                          <p:stCondLst>
                                            <p:cond delay="1668"/>
                                          </p:stCondLst>
                                        </p:cTn>
                                        <p:tgtEl>
                                          <p:spTgt spid="47106">
                                            <p:txEl>
                                              <p:pRg st="2" end="2"/>
                                            </p:txEl>
                                          </p:spTgt>
                                        </p:tgtEl>
                                      </p:cBhvr>
                                      <p:to x="100000" y="100000"/>
                                    </p:animScale>
                                    <p:animScale>
                                      <p:cBhvr>
                                        <p:cTn id="51" dur="26">
                                          <p:stCondLst>
                                            <p:cond delay="1808"/>
                                          </p:stCondLst>
                                        </p:cTn>
                                        <p:tgtEl>
                                          <p:spTgt spid="47106">
                                            <p:txEl>
                                              <p:pRg st="2" end="2"/>
                                            </p:txEl>
                                          </p:spTgt>
                                        </p:tgtEl>
                                      </p:cBhvr>
                                      <p:to x="100000" y="95000"/>
                                    </p:animScale>
                                    <p:animScale>
                                      <p:cBhvr>
                                        <p:cTn id="52" dur="166" decel="50000">
                                          <p:stCondLst>
                                            <p:cond delay="1834"/>
                                          </p:stCondLst>
                                        </p:cTn>
                                        <p:tgtEl>
                                          <p:spTgt spid="47106">
                                            <p:txEl>
                                              <p:pRg st="2" end="2"/>
                                            </p:txEl>
                                          </p:spTgt>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47106">
                                            <p:txEl>
                                              <p:pRg st="3" end="3"/>
                                            </p:txEl>
                                          </p:spTgt>
                                        </p:tgtEl>
                                        <p:attrNameLst>
                                          <p:attrName>style.visibility</p:attrName>
                                        </p:attrNameLst>
                                      </p:cBhvr>
                                      <p:to>
                                        <p:strVal val="visible"/>
                                      </p:to>
                                    </p:set>
                                    <p:animEffect transition="in" filter="wipe(down)">
                                      <p:cBhvr>
                                        <p:cTn id="55" dur="580">
                                          <p:stCondLst>
                                            <p:cond delay="0"/>
                                          </p:stCondLst>
                                        </p:cTn>
                                        <p:tgtEl>
                                          <p:spTgt spid="47106">
                                            <p:txEl>
                                              <p:pRg st="3" end="3"/>
                                            </p:txEl>
                                          </p:spTgt>
                                        </p:tgtEl>
                                      </p:cBhvr>
                                    </p:animEffect>
                                    <p:anim calcmode="lin" valueType="num">
                                      <p:cBhvr>
                                        <p:cTn id="56" dur="1822" tmFilter="0,0; 0.14,0.36; 0.43,0.73; 0.71,0.91; 1.0,1.0">
                                          <p:stCondLst>
                                            <p:cond delay="0"/>
                                          </p:stCondLst>
                                        </p:cTn>
                                        <p:tgtEl>
                                          <p:spTgt spid="47106">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47106">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47106">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47106">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47106">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47106">
                                            <p:txEl>
                                              <p:pRg st="3" end="3"/>
                                            </p:txEl>
                                          </p:spTgt>
                                        </p:tgtEl>
                                      </p:cBhvr>
                                      <p:to x="100000" y="60000"/>
                                    </p:animScale>
                                    <p:animScale>
                                      <p:cBhvr>
                                        <p:cTn id="62" dur="166" decel="50000">
                                          <p:stCondLst>
                                            <p:cond delay="676"/>
                                          </p:stCondLst>
                                        </p:cTn>
                                        <p:tgtEl>
                                          <p:spTgt spid="47106">
                                            <p:txEl>
                                              <p:pRg st="3" end="3"/>
                                            </p:txEl>
                                          </p:spTgt>
                                        </p:tgtEl>
                                      </p:cBhvr>
                                      <p:to x="100000" y="100000"/>
                                    </p:animScale>
                                    <p:animScale>
                                      <p:cBhvr>
                                        <p:cTn id="63" dur="26">
                                          <p:stCondLst>
                                            <p:cond delay="1312"/>
                                          </p:stCondLst>
                                        </p:cTn>
                                        <p:tgtEl>
                                          <p:spTgt spid="47106">
                                            <p:txEl>
                                              <p:pRg st="3" end="3"/>
                                            </p:txEl>
                                          </p:spTgt>
                                        </p:tgtEl>
                                      </p:cBhvr>
                                      <p:to x="100000" y="80000"/>
                                    </p:animScale>
                                    <p:animScale>
                                      <p:cBhvr>
                                        <p:cTn id="64" dur="166" decel="50000">
                                          <p:stCondLst>
                                            <p:cond delay="1338"/>
                                          </p:stCondLst>
                                        </p:cTn>
                                        <p:tgtEl>
                                          <p:spTgt spid="47106">
                                            <p:txEl>
                                              <p:pRg st="3" end="3"/>
                                            </p:txEl>
                                          </p:spTgt>
                                        </p:tgtEl>
                                      </p:cBhvr>
                                      <p:to x="100000" y="100000"/>
                                    </p:animScale>
                                    <p:animScale>
                                      <p:cBhvr>
                                        <p:cTn id="65" dur="26">
                                          <p:stCondLst>
                                            <p:cond delay="1642"/>
                                          </p:stCondLst>
                                        </p:cTn>
                                        <p:tgtEl>
                                          <p:spTgt spid="47106">
                                            <p:txEl>
                                              <p:pRg st="3" end="3"/>
                                            </p:txEl>
                                          </p:spTgt>
                                        </p:tgtEl>
                                      </p:cBhvr>
                                      <p:to x="100000" y="90000"/>
                                    </p:animScale>
                                    <p:animScale>
                                      <p:cBhvr>
                                        <p:cTn id="66" dur="166" decel="50000">
                                          <p:stCondLst>
                                            <p:cond delay="1668"/>
                                          </p:stCondLst>
                                        </p:cTn>
                                        <p:tgtEl>
                                          <p:spTgt spid="47106">
                                            <p:txEl>
                                              <p:pRg st="3" end="3"/>
                                            </p:txEl>
                                          </p:spTgt>
                                        </p:tgtEl>
                                      </p:cBhvr>
                                      <p:to x="100000" y="100000"/>
                                    </p:animScale>
                                    <p:animScale>
                                      <p:cBhvr>
                                        <p:cTn id="67" dur="26">
                                          <p:stCondLst>
                                            <p:cond delay="1808"/>
                                          </p:stCondLst>
                                        </p:cTn>
                                        <p:tgtEl>
                                          <p:spTgt spid="47106">
                                            <p:txEl>
                                              <p:pRg st="3" end="3"/>
                                            </p:txEl>
                                          </p:spTgt>
                                        </p:tgtEl>
                                      </p:cBhvr>
                                      <p:to x="100000" y="95000"/>
                                    </p:animScale>
                                    <p:animScale>
                                      <p:cBhvr>
                                        <p:cTn id="68" dur="166" decel="50000">
                                          <p:stCondLst>
                                            <p:cond delay="1834"/>
                                          </p:stCondLst>
                                        </p:cTn>
                                        <p:tgtEl>
                                          <p:spTgt spid="47106">
                                            <p:txEl>
                                              <p:pRg st="3" end="3"/>
                                            </p:txEl>
                                          </p:spTgt>
                                        </p:tgtEl>
                                      </p:cBhvr>
                                      <p:to x="100000" y="100000"/>
                                    </p:animScale>
                                  </p:childTnLst>
                                </p:cTn>
                              </p:par>
                              <p:par>
                                <p:cTn id="69" presetID="26" presetClass="entr" presetSubtype="0" fill="hold" grpId="0" nodeType="withEffect">
                                  <p:stCondLst>
                                    <p:cond delay="0"/>
                                  </p:stCondLst>
                                  <p:childTnLst>
                                    <p:set>
                                      <p:cBhvr>
                                        <p:cTn id="70" dur="1" fill="hold">
                                          <p:stCondLst>
                                            <p:cond delay="0"/>
                                          </p:stCondLst>
                                        </p:cTn>
                                        <p:tgtEl>
                                          <p:spTgt spid="47106">
                                            <p:txEl>
                                              <p:pRg st="4" end="4"/>
                                            </p:txEl>
                                          </p:spTgt>
                                        </p:tgtEl>
                                        <p:attrNameLst>
                                          <p:attrName>style.visibility</p:attrName>
                                        </p:attrNameLst>
                                      </p:cBhvr>
                                      <p:to>
                                        <p:strVal val="visible"/>
                                      </p:to>
                                    </p:set>
                                    <p:animEffect transition="in" filter="wipe(down)">
                                      <p:cBhvr>
                                        <p:cTn id="71" dur="580">
                                          <p:stCondLst>
                                            <p:cond delay="0"/>
                                          </p:stCondLst>
                                        </p:cTn>
                                        <p:tgtEl>
                                          <p:spTgt spid="47106">
                                            <p:txEl>
                                              <p:pRg st="4" end="4"/>
                                            </p:txEl>
                                          </p:spTgt>
                                        </p:tgtEl>
                                      </p:cBhvr>
                                    </p:animEffect>
                                    <p:anim calcmode="lin" valueType="num">
                                      <p:cBhvr>
                                        <p:cTn id="72" dur="1822" tmFilter="0,0; 0.14,0.36; 0.43,0.73; 0.71,0.91; 1.0,1.0">
                                          <p:stCondLst>
                                            <p:cond delay="0"/>
                                          </p:stCondLst>
                                        </p:cTn>
                                        <p:tgtEl>
                                          <p:spTgt spid="47106">
                                            <p:txEl>
                                              <p:pRg st="4" end="4"/>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47106">
                                            <p:txEl>
                                              <p:pRg st="4" end="4"/>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47106">
                                            <p:txEl>
                                              <p:pRg st="4" end="4"/>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47106">
                                            <p:txEl>
                                              <p:pRg st="4" end="4"/>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47106">
                                            <p:txEl>
                                              <p:pRg st="4" end="4"/>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47106">
                                            <p:txEl>
                                              <p:pRg st="4" end="4"/>
                                            </p:txEl>
                                          </p:spTgt>
                                        </p:tgtEl>
                                      </p:cBhvr>
                                      <p:to x="100000" y="60000"/>
                                    </p:animScale>
                                    <p:animScale>
                                      <p:cBhvr>
                                        <p:cTn id="78" dur="166" decel="50000">
                                          <p:stCondLst>
                                            <p:cond delay="676"/>
                                          </p:stCondLst>
                                        </p:cTn>
                                        <p:tgtEl>
                                          <p:spTgt spid="47106">
                                            <p:txEl>
                                              <p:pRg st="4" end="4"/>
                                            </p:txEl>
                                          </p:spTgt>
                                        </p:tgtEl>
                                      </p:cBhvr>
                                      <p:to x="100000" y="100000"/>
                                    </p:animScale>
                                    <p:animScale>
                                      <p:cBhvr>
                                        <p:cTn id="79" dur="26">
                                          <p:stCondLst>
                                            <p:cond delay="1312"/>
                                          </p:stCondLst>
                                        </p:cTn>
                                        <p:tgtEl>
                                          <p:spTgt spid="47106">
                                            <p:txEl>
                                              <p:pRg st="4" end="4"/>
                                            </p:txEl>
                                          </p:spTgt>
                                        </p:tgtEl>
                                      </p:cBhvr>
                                      <p:to x="100000" y="80000"/>
                                    </p:animScale>
                                    <p:animScale>
                                      <p:cBhvr>
                                        <p:cTn id="80" dur="166" decel="50000">
                                          <p:stCondLst>
                                            <p:cond delay="1338"/>
                                          </p:stCondLst>
                                        </p:cTn>
                                        <p:tgtEl>
                                          <p:spTgt spid="47106">
                                            <p:txEl>
                                              <p:pRg st="4" end="4"/>
                                            </p:txEl>
                                          </p:spTgt>
                                        </p:tgtEl>
                                      </p:cBhvr>
                                      <p:to x="100000" y="100000"/>
                                    </p:animScale>
                                    <p:animScale>
                                      <p:cBhvr>
                                        <p:cTn id="81" dur="26">
                                          <p:stCondLst>
                                            <p:cond delay="1642"/>
                                          </p:stCondLst>
                                        </p:cTn>
                                        <p:tgtEl>
                                          <p:spTgt spid="47106">
                                            <p:txEl>
                                              <p:pRg st="4" end="4"/>
                                            </p:txEl>
                                          </p:spTgt>
                                        </p:tgtEl>
                                      </p:cBhvr>
                                      <p:to x="100000" y="90000"/>
                                    </p:animScale>
                                    <p:animScale>
                                      <p:cBhvr>
                                        <p:cTn id="82" dur="166" decel="50000">
                                          <p:stCondLst>
                                            <p:cond delay="1668"/>
                                          </p:stCondLst>
                                        </p:cTn>
                                        <p:tgtEl>
                                          <p:spTgt spid="47106">
                                            <p:txEl>
                                              <p:pRg st="4" end="4"/>
                                            </p:txEl>
                                          </p:spTgt>
                                        </p:tgtEl>
                                      </p:cBhvr>
                                      <p:to x="100000" y="100000"/>
                                    </p:animScale>
                                    <p:animScale>
                                      <p:cBhvr>
                                        <p:cTn id="83" dur="26">
                                          <p:stCondLst>
                                            <p:cond delay="1808"/>
                                          </p:stCondLst>
                                        </p:cTn>
                                        <p:tgtEl>
                                          <p:spTgt spid="47106">
                                            <p:txEl>
                                              <p:pRg st="4" end="4"/>
                                            </p:txEl>
                                          </p:spTgt>
                                        </p:tgtEl>
                                      </p:cBhvr>
                                      <p:to x="100000" y="95000"/>
                                    </p:animScale>
                                    <p:animScale>
                                      <p:cBhvr>
                                        <p:cTn id="84" dur="166" decel="50000">
                                          <p:stCondLst>
                                            <p:cond delay="1834"/>
                                          </p:stCondLst>
                                        </p:cTn>
                                        <p:tgtEl>
                                          <p:spTgt spid="47106">
                                            <p:txEl>
                                              <p:pRg st="4" end="4"/>
                                            </p:txEl>
                                          </p:spTgt>
                                        </p:tgtEl>
                                      </p:cBhvr>
                                      <p:to x="100000" y="100000"/>
                                    </p:animScale>
                                  </p:childTnLst>
                                </p:cTn>
                              </p:par>
                              <p:par>
                                <p:cTn id="85" presetID="26" presetClass="entr" presetSubtype="0" fill="hold" grpId="0" nodeType="withEffect">
                                  <p:stCondLst>
                                    <p:cond delay="0"/>
                                  </p:stCondLst>
                                  <p:childTnLst>
                                    <p:set>
                                      <p:cBhvr>
                                        <p:cTn id="86" dur="1" fill="hold">
                                          <p:stCondLst>
                                            <p:cond delay="0"/>
                                          </p:stCondLst>
                                        </p:cTn>
                                        <p:tgtEl>
                                          <p:spTgt spid="47106">
                                            <p:txEl>
                                              <p:pRg st="5" end="5"/>
                                            </p:txEl>
                                          </p:spTgt>
                                        </p:tgtEl>
                                        <p:attrNameLst>
                                          <p:attrName>style.visibility</p:attrName>
                                        </p:attrNameLst>
                                      </p:cBhvr>
                                      <p:to>
                                        <p:strVal val="visible"/>
                                      </p:to>
                                    </p:set>
                                    <p:animEffect transition="in" filter="wipe(down)">
                                      <p:cBhvr>
                                        <p:cTn id="87" dur="580">
                                          <p:stCondLst>
                                            <p:cond delay="0"/>
                                          </p:stCondLst>
                                        </p:cTn>
                                        <p:tgtEl>
                                          <p:spTgt spid="47106">
                                            <p:txEl>
                                              <p:pRg st="5" end="5"/>
                                            </p:txEl>
                                          </p:spTgt>
                                        </p:tgtEl>
                                      </p:cBhvr>
                                    </p:animEffect>
                                    <p:anim calcmode="lin" valueType="num">
                                      <p:cBhvr>
                                        <p:cTn id="88" dur="1822" tmFilter="0,0; 0.14,0.36; 0.43,0.73; 0.71,0.91; 1.0,1.0">
                                          <p:stCondLst>
                                            <p:cond delay="0"/>
                                          </p:stCondLst>
                                        </p:cTn>
                                        <p:tgtEl>
                                          <p:spTgt spid="47106">
                                            <p:txEl>
                                              <p:pRg st="5" end="5"/>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47106">
                                            <p:txEl>
                                              <p:pRg st="5" end="5"/>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47106">
                                            <p:txEl>
                                              <p:pRg st="5" end="5"/>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47106">
                                            <p:txEl>
                                              <p:pRg st="5" end="5"/>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47106">
                                            <p:txEl>
                                              <p:pRg st="5" end="5"/>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47106">
                                            <p:txEl>
                                              <p:pRg st="5" end="5"/>
                                            </p:txEl>
                                          </p:spTgt>
                                        </p:tgtEl>
                                      </p:cBhvr>
                                      <p:to x="100000" y="60000"/>
                                    </p:animScale>
                                    <p:animScale>
                                      <p:cBhvr>
                                        <p:cTn id="94" dur="166" decel="50000">
                                          <p:stCondLst>
                                            <p:cond delay="676"/>
                                          </p:stCondLst>
                                        </p:cTn>
                                        <p:tgtEl>
                                          <p:spTgt spid="47106">
                                            <p:txEl>
                                              <p:pRg st="5" end="5"/>
                                            </p:txEl>
                                          </p:spTgt>
                                        </p:tgtEl>
                                      </p:cBhvr>
                                      <p:to x="100000" y="100000"/>
                                    </p:animScale>
                                    <p:animScale>
                                      <p:cBhvr>
                                        <p:cTn id="95" dur="26">
                                          <p:stCondLst>
                                            <p:cond delay="1312"/>
                                          </p:stCondLst>
                                        </p:cTn>
                                        <p:tgtEl>
                                          <p:spTgt spid="47106">
                                            <p:txEl>
                                              <p:pRg st="5" end="5"/>
                                            </p:txEl>
                                          </p:spTgt>
                                        </p:tgtEl>
                                      </p:cBhvr>
                                      <p:to x="100000" y="80000"/>
                                    </p:animScale>
                                    <p:animScale>
                                      <p:cBhvr>
                                        <p:cTn id="96" dur="166" decel="50000">
                                          <p:stCondLst>
                                            <p:cond delay="1338"/>
                                          </p:stCondLst>
                                        </p:cTn>
                                        <p:tgtEl>
                                          <p:spTgt spid="47106">
                                            <p:txEl>
                                              <p:pRg st="5" end="5"/>
                                            </p:txEl>
                                          </p:spTgt>
                                        </p:tgtEl>
                                      </p:cBhvr>
                                      <p:to x="100000" y="100000"/>
                                    </p:animScale>
                                    <p:animScale>
                                      <p:cBhvr>
                                        <p:cTn id="97" dur="26">
                                          <p:stCondLst>
                                            <p:cond delay="1642"/>
                                          </p:stCondLst>
                                        </p:cTn>
                                        <p:tgtEl>
                                          <p:spTgt spid="47106">
                                            <p:txEl>
                                              <p:pRg st="5" end="5"/>
                                            </p:txEl>
                                          </p:spTgt>
                                        </p:tgtEl>
                                      </p:cBhvr>
                                      <p:to x="100000" y="90000"/>
                                    </p:animScale>
                                    <p:animScale>
                                      <p:cBhvr>
                                        <p:cTn id="98" dur="166" decel="50000">
                                          <p:stCondLst>
                                            <p:cond delay="1668"/>
                                          </p:stCondLst>
                                        </p:cTn>
                                        <p:tgtEl>
                                          <p:spTgt spid="47106">
                                            <p:txEl>
                                              <p:pRg st="5" end="5"/>
                                            </p:txEl>
                                          </p:spTgt>
                                        </p:tgtEl>
                                      </p:cBhvr>
                                      <p:to x="100000" y="100000"/>
                                    </p:animScale>
                                    <p:animScale>
                                      <p:cBhvr>
                                        <p:cTn id="99" dur="26">
                                          <p:stCondLst>
                                            <p:cond delay="1808"/>
                                          </p:stCondLst>
                                        </p:cTn>
                                        <p:tgtEl>
                                          <p:spTgt spid="47106">
                                            <p:txEl>
                                              <p:pRg st="5" end="5"/>
                                            </p:txEl>
                                          </p:spTgt>
                                        </p:tgtEl>
                                      </p:cBhvr>
                                      <p:to x="100000" y="95000"/>
                                    </p:animScale>
                                    <p:animScale>
                                      <p:cBhvr>
                                        <p:cTn id="100" dur="166" decel="50000">
                                          <p:stCondLst>
                                            <p:cond delay="1834"/>
                                          </p:stCondLst>
                                        </p:cTn>
                                        <p:tgtEl>
                                          <p:spTgt spid="47106">
                                            <p:txEl>
                                              <p:pRg st="5" end="5"/>
                                            </p:txEl>
                                          </p:spTgt>
                                        </p:tgtEl>
                                      </p:cBhvr>
                                      <p:to x="100000" y="100000"/>
                                    </p:animScale>
                                  </p:childTnLst>
                                </p:cTn>
                              </p:par>
                              <p:par>
                                <p:cTn id="101" presetID="26" presetClass="entr" presetSubtype="0" fill="hold" grpId="0" nodeType="withEffect">
                                  <p:stCondLst>
                                    <p:cond delay="0"/>
                                  </p:stCondLst>
                                  <p:childTnLst>
                                    <p:set>
                                      <p:cBhvr>
                                        <p:cTn id="102" dur="1" fill="hold">
                                          <p:stCondLst>
                                            <p:cond delay="0"/>
                                          </p:stCondLst>
                                        </p:cTn>
                                        <p:tgtEl>
                                          <p:spTgt spid="47106">
                                            <p:txEl>
                                              <p:pRg st="6" end="6"/>
                                            </p:txEl>
                                          </p:spTgt>
                                        </p:tgtEl>
                                        <p:attrNameLst>
                                          <p:attrName>style.visibility</p:attrName>
                                        </p:attrNameLst>
                                      </p:cBhvr>
                                      <p:to>
                                        <p:strVal val="visible"/>
                                      </p:to>
                                    </p:set>
                                    <p:animEffect transition="in" filter="wipe(down)">
                                      <p:cBhvr>
                                        <p:cTn id="103" dur="580">
                                          <p:stCondLst>
                                            <p:cond delay="0"/>
                                          </p:stCondLst>
                                        </p:cTn>
                                        <p:tgtEl>
                                          <p:spTgt spid="47106">
                                            <p:txEl>
                                              <p:pRg st="6" end="6"/>
                                            </p:txEl>
                                          </p:spTgt>
                                        </p:tgtEl>
                                      </p:cBhvr>
                                    </p:animEffect>
                                    <p:anim calcmode="lin" valueType="num">
                                      <p:cBhvr>
                                        <p:cTn id="104" dur="1822" tmFilter="0,0; 0.14,0.36; 0.43,0.73; 0.71,0.91; 1.0,1.0">
                                          <p:stCondLst>
                                            <p:cond delay="0"/>
                                          </p:stCondLst>
                                        </p:cTn>
                                        <p:tgtEl>
                                          <p:spTgt spid="47106">
                                            <p:txEl>
                                              <p:pRg st="6" end="6"/>
                                            </p:txEl>
                                          </p:spTgt>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47106">
                                            <p:txEl>
                                              <p:pRg st="6" end="6"/>
                                            </p:txEl>
                                          </p:spTgt>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47106">
                                            <p:txEl>
                                              <p:pRg st="6" end="6"/>
                                            </p:txEl>
                                          </p:spTgt>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47106">
                                            <p:txEl>
                                              <p:pRg st="6" end="6"/>
                                            </p:txEl>
                                          </p:spTgt>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47106">
                                            <p:txEl>
                                              <p:pRg st="6" end="6"/>
                                            </p:txEl>
                                          </p:spTgt>
                                        </p:tgtEl>
                                        <p:attrNameLst>
                                          <p:attrName>ppt_y</p:attrName>
                                        </p:attrNameLst>
                                      </p:cBhvr>
                                      <p:tavLst>
                                        <p:tav tm="0" fmla="#ppt_y-sin(pi*$)/81">
                                          <p:val>
                                            <p:fltVal val="0"/>
                                          </p:val>
                                        </p:tav>
                                        <p:tav tm="100000">
                                          <p:val>
                                            <p:fltVal val="1"/>
                                          </p:val>
                                        </p:tav>
                                      </p:tavLst>
                                    </p:anim>
                                    <p:animScale>
                                      <p:cBhvr>
                                        <p:cTn id="109" dur="26">
                                          <p:stCondLst>
                                            <p:cond delay="650"/>
                                          </p:stCondLst>
                                        </p:cTn>
                                        <p:tgtEl>
                                          <p:spTgt spid="47106">
                                            <p:txEl>
                                              <p:pRg st="6" end="6"/>
                                            </p:txEl>
                                          </p:spTgt>
                                        </p:tgtEl>
                                      </p:cBhvr>
                                      <p:to x="100000" y="60000"/>
                                    </p:animScale>
                                    <p:animScale>
                                      <p:cBhvr>
                                        <p:cTn id="110" dur="166" decel="50000">
                                          <p:stCondLst>
                                            <p:cond delay="676"/>
                                          </p:stCondLst>
                                        </p:cTn>
                                        <p:tgtEl>
                                          <p:spTgt spid="47106">
                                            <p:txEl>
                                              <p:pRg st="6" end="6"/>
                                            </p:txEl>
                                          </p:spTgt>
                                        </p:tgtEl>
                                      </p:cBhvr>
                                      <p:to x="100000" y="100000"/>
                                    </p:animScale>
                                    <p:animScale>
                                      <p:cBhvr>
                                        <p:cTn id="111" dur="26">
                                          <p:stCondLst>
                                            <p:cond delay="1312"/>
                                          </p:stCondLst>
                                        </p:cTn>
                                        <p:tgtEl>
                                          <p:spTgt spid="47106">
                                            <p:txEl>
                                              <p:pRg st="6" end="6"/>
                                            </p:txEl>
                                          </p:spTgt>
                                        </p:tgtEl>
                                      </p:cBhvr>
                                      <p:to x="100000" y="80000"/>
                                    </p:animScale>
                                    <p:animScale>
                                      <p:cBhvr>
                                        <p:cTn id="112" dur="166" decel="50000">
                                          <p:stCondLst>
                                            <p:cond delay="1338"/>
                                          </p:stCondLst>
                                        </p:cTn>
                                        <p:tgtEl>
                                          <p:spTgt spid="47106">
                                            <p:txEl>
                                              <p:pRg st="6" end="6"/>
                                            </p:txEl>
                                          </p:spTgt>
                                        </p:tgtEl>
                                      </p:cBhvr>
                                      <p:to x="100000" y="100000"/>
                                    </p:animScale>
                                    <p:animScale>
                                      <p:cBhvr>
                                        <p:cTn id="113" dur="26">
                                          <p:stCondLst>
                                            <p:cond delay="1642"/>
                                          </p:stCondLst>
                                        </p:cTn>
                                        <p:tgtEl>
                                          <p:spTgt spid="47106">
                                            <p:txEl>
                                              <p:pRg st="6" end="6"/>
                                            </p:txEl>
                                          </p:spTgt>
                                        </p:tgtEl>
                                      </p:cBhvr>
                                      <p:to x="100000" y="90000"/>
                                    </p:animScale>
                                    <p:animScale>
                                      <p:cBhvr>
                                        <p:cTn id="114" dur="166" decel="50000">
                                          <p:stCondLst>
                                            <p:cond delay="1668"/>
                                          </p:stCondLst>
                                        </p:cTn>
                                        <p:tgtEl>
                                          <p:spTgt spid="47106">
                                            <p:txEl>
                                              <p:pRg st="6" end="6"/>
                                            </p:txEl>
                                          </p:spTgt>
                                        </p:tgtEl>
                                      </p:cBhvr>
                                      <p:to x="100000" y="100000"/>
                                    </p:animScale>
                                    <p:animScale>
                                      <p:cBhvr>
                                        <p:cTn id="115" dur="26">
                                          <p:stCondLst>
                                            <p:cond delay="1808"/>
                                          </p:stCondLst>
                                        </p:cTn>
                                        <p:tgtEl>
                                          <p:spTgt spid="47106">
                                            <p:txEl>
                                              <p:pRg st="6" end="6"/>
                                            </p:txEl>
                                          </p:spTgt>
                                        </p:tgtEl>
                                      </p:cBhvr>
                                      <p:to x="100000" y="95000"/>
                                    </p:animScale>
                                    <p:animScale>
                                      <p:cBhvr>
                                        <p:cTn id="116" dur="166" decel="50000">
                                          <p:stCondLst>
                                            <p:cond delay="1834"/>
                                          </p:stCondLst>
                                        </p:cTn>
                                        <p:tgtEl>
                                          <p:spTgt spid="47106">
                                            <p:txEl>
                                              <p:pRg st="6" end="6"/>
                                            </p:txEl>
                                          </p:spTgt>
                                        </p:tgtEl>
                                      </p:cBhvr>
                                      <p:to x="100000" y="100000"/>
                                    </p:animScale>
                                  </p:childTnLst>
                                </p:cTn>
                              </p:par>
                              <p:par>
                                <p:cTn id="117" presetID="26" presetClass="entr" presetSubtype="0" fill="hold" grpId="0" nodeType="withEffect">
                                  <p:stCondLst>
                                    <p:cond delay="0"/>
                                  </p:stCondLst>
                                  <p:childTnLst>
                                    <p:set>
                                      <p:cBhvr>
                                        <p:cTn id="118" dur="1" fill="hold">
                                          <p:stCondLst>
                                            <p:cond delay="0"/>
                                          </p:stCondLst>
                                        </p:cTn>
                                        <p:tgtEl>
                                          <p:spTgt spid="47106">
                                            <p:txEl>
                                              <p:pRg st="7" end="7"/>
                                            </p:txEl>
                                          </p:spTgt>
                                        </p:tgtEl>
                                        <p:attrNameLst>
                                          <p:attrName>style.visibility</p:attrName>
                                        </p:attrNameLst>
                                      </p:cBhvr>
                                      <p:to>
                                        <p:strVal val="visible"/>
                                      </p:to>
                                    </p:set>
                                    <p:animEffect transition="in" filter="wipe(down)">
                                      <p:cBhvr>
                                        <p:cTn id="119" dur="580">
                                          <p:stCondLst>
                                            <p:cond delay="0"/>
                                          </p:stCondLst>
                                        </p:cTn>
                                        <p:tgtEl>
                                          <p:spTgt spid="47106">
                                            <p:txEl>
                                              <p:pRg st="7" end="7"/>
                                            </p:txEl>
                                          </p:spTgt>
                                        </p:tgtEl>
                                      </p:cBhvr>
                                    </p:animEffect>
                                    <p:anim calcmode="lin" valueType="num">
                                      <p:cBhvr>
                                        <p:cTn id="120" dur="1822" tmFilter="0,0; 0.14,0.36; 0.43,0.73; 0.71,0.91; 1.0,1.0">
                                          <p:stCondLst>
                                            <p:cond delay="0"/>
                                          </p:stCondLst>
                                        </p:cTn>
                                        <p:tgtEl>
                                          <p:spTgt spid="47106">
                                            <p:txEl>
                                              <p:pRg st="7" end="7"/>
                                            </p:txEl>
                                          </p:spTgt>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47106">
                                            <p:txEl>
                                              <p:pRg st="7" end="7"/>
                                            </p:txEl>
                                          </p:spTgt>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47106">
                                            <p:txEl>
                                              <p:pRg st="7" end="7"/>
                                            </p:txEl>
                                          </p:spTgt>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47106">
                                            <p:txEl>
                                              <p:pRg st="7" end="7"/>
                                            </p:txEl>
                                          </p:spTgt>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47106">
                                            <p:txEl>
                                              <p:pRg st="7" end="7"/>
                                            </p:txEl>
                                          </p:spTgt>
                                        </p:tgtEl>
                                        <p:attrNameLst>
                                          <p:attrName>ppt_y</p:attrName>
                                        </p:attrNameLst>
                                      </p:cBhvr>
                                      <p:tavLst>
                                        <p:tav tm="0" fmla="#ppt_y-sin(pi*$)/81">
                                          <p:val>
                                            <p:fltVal val="0"/>
                                          </p:val>
                                        </p:tav>
                                        <p:tav tm="100000">
                                          <p:val>
                                            <p:fltVal val="1"/>
                                          </p:val>
                                        </p:tav>
                                      </p:tavLst>
                                    </p:anim>
                                    <p:animScale>
                                      <p:cBhvr>
                                        <p:cTn id="125" dur="26">
                                          <p:stCondLst>
                                            <p:cond delay="650"/>
                                          </p:stCondLst>
                                        </p:cTn>
                                        <p:tgtEl>
                                          <p:spTgt spid="47106">
                                            <p:txEl>
                                              <p:pRg st="7" end="7"/>
                                            </p:txEl>
                                          </p:spTgt>
                                        </p:tgtEl>
                                      </p:cBhvr>
                                      <p:to x="100000" y="60000"/>
                                    </p:animScale>
                                    <p:animScale>
                                      <p:cBhvr>
                                        <p:cTn id="126" dur="166" decel="50000">
                                          <p:stCondLst>
                                            <p:cond delay="676"/>
                                          </p:stCondLst>
                                        </p:cTn>
                                        <p:tgtEl>
                                          <p:spTgt spid="47106">
                                            <p:txEl>
                                              <p:pRg st="7" end="7"/>
                                            </p:txEl>
                                          </p:spTgt>
                                        </p:tgtEl>
                                      </p:cBhvr>
                                      <p:to x="100000" y="100000"/>
                                    </p:animScale>
                                    <p:animScale>
                                      <p:cBhvr>
                                        <p:cTn id="127" dur="26">
                                          <p:stCondLst>
                                            <p:cond delay="1312"/>
                                          </p:stCondLst>
                                        </p:cTn>
                                        <p:tgtEl>
                                          <p:spTgt spid="47106">
                                            <p:txEl>
                                              <p:pRg st="7" end="7"/>
                                            </p:txEl>
                                          </p:spTgt>
                                        </p:tgtEl>
                                      </p:cBhvr>
                                      <p:to x="100000" y="80000"/>
                                    </p:animScale>
                                    <p:animScale>
                                      <p:cBhvr>
                                        <p:cTn id="128" dur="166" decel="50000">
                                          <p:stCondLst>
                                            <p:cond delay="1338"/>
                                          </p:stCondLst>
                                        </p:cTn>
                                        <p:tgtEl>
                                          <p:spTgt spid="47106">
                                            <p:txEl>
                                              <p:pRg st="7" end="7"/>
                                            </p:txEl>
                                          </p:spTgt>
                                        </p:tgtEl>
                                      </p:cBhvr>
                                      <p:to x="100000" y="100000"/>
                                    </p:animScale>
                                    <p:animScale>
                                      <p:cBhvr>
                                        <p:cTn id="129" dur="26">
                                          <p:stCondLst>
                                            <p:cond delay="1642"/>
                                          </p:stCondLst>
                                        </p:cTn>
                                        <p:tgtEl>
                                          <p:spTgt spid="47106">
                                            <p:txEl>
                                              <p:pRg st="7" end="7"/>
                                            </p:txEl>
                                          </p:spTgt>
                                        </p:tgtEl>
                                      </p:cBhvr>
                                      <p:to x="100000" y="90000"/>
                                    </p:animScale>
                                    <p:animScale>
                                      <p:cBhvr>
                                        <p:cTn id="130" dur="166" decel="50000">
                                          <p:stCondLst>
                                            <p:cond delay="1668"/>
                                          </p:stCondLst>
                                        </p:cTn>
                                        <p:tgtEl>
                                          <p:spTgt spid="47106">
                                            <p:txEl>
                                              <p:pRg st="7" end="7"/>
                                            </p:txEl>
                                          </p:spTgt>
                                        </p:tgtEl>
                                      </p:cBhvr>
                                      <p:to x="100000" y="100000"/>
                                    </p:animScale>
                                    <p:animScale>
                                      <p:cBhvr>
                                        <p:cTn id="131" dur="26">
                                          <p:stCondLst>
                                            <p:cond delay="1808"/>
                                          </p:stCondLst>
                                        </p:cTn>
                                        <p:tgtEl>
                                          <p:spTgt spid="47106">
                                            <p:txEl>
                                              <p:pRg st="7" end="7"/>
                                            </p:txEl>
                                          </p:spTgt>
                                        </p:tgtEl>
                                      </p:cBhvr>
                                      <p:to x="100000" y="95000"/>
                                    </p:animScale>
                                    <p:animScale>
                                      <p:cBhvr>
                                        <p:cTn id="132" dur="166" decel="50000">
                                          <p:stCondLst>
                                            <p:cond delay="1834"/>
                                          </p:stCondLst>
                                        </p:cTn>
                                        <p:tgtEl>
                                          <p:spTgt spid="47106">
                                            <p:txEl>
                                              <p:pRg st="7" end="7"/>
                                            </p:txEl>
                                          </p:spTgt>
                                        </p:tgtEl>
                                      </p:cBhvr>
                                      <p:to x="100000" y="100000"/>
                                    </p:animScale>
                                  </p:childTnLst>
                                </p:cTn>
                              </p:par>
                            </p:childTnLst>
                          </p:cTn>
                        </p:par>
                      </p:childTnLst>
                    </p:cTn>
                  </p:par>
                  <p:par>
                    <p:cTn id="133" fill="hold">
                      <p:stCondLst>
                        <p:cond delay="indefinite"/>
                      </p:stCondLst>
                      <p:childTnLst>
                        <p:par>
                          <p:cTn id="134" fill="hold">
                            <p:stCondLst>
                              <p:cond delay="0"/>
                            </p:stCondLst>
                            <p:childTnLst>
                              <p:par>
                                <p:cTn id="135" presetID="26" presetClass="entr" presetSubtype="0" fill="hold" grpId="0" nodeType="clickEffect">
                                  <p:stCondLst>
                                    <p:cond delay="5000"/>
                                  </p:stCondLst>
                                  <p:childTnLst>
                                    <p:set>
                                      <p:cBhvr>
                                        <p:cTn id="136" dur="1" fill="hold">
                                          <p:stCondLst>
                                            <p:cond delay="0"/>
                                          </p:stCondLst>
                                        </p:cTn>
                                        <p:tgtEl>
                                          <p:spTgt spid="47112">
                                            <p:txEl>
                                              <p:pRg st="0" end="0"/>
                                            </p:txEl>
                                          </p:spTgt>
                                        </p:tgtEl>
                                        <p:attrNameLst>
                                          <p:attrName>style.visibility</p:attrName>
                                        </p:attrNameLst>
                                      </p:cBhvr>
                                      <p:to>
                                        <p:strVal val="visible"/>
                                      </p:to>
                                    </p:set>
                                    <p:animEffect transition="in" filter="wipe(down)">
                                      <p:cBhvr>
                                        <p:cTn id="137" dur="580">
                                          <p:stCondLst>
                                            <p:cond delay="0"/>
                                          </p:stCondLst>
                                        </p:cTn>
                                        <p:tgtEl>
                                          <p:spTgt spid="47112">
                                            <p:txEl>
                                              <p:pRg st="0" end="0"/>
                                            </p:txEl>
                                          </p:spTgt>
                                        </p:tgtEl>
                                      </p:cBhvr>
                                    </p:animEffect>
                                    <p:anim calcmode="lin" valueType="num">
                                      <p:cBhvr>
                                        <p:cTn id="138" dur="1822" tmFilter="0,0; 0.14,0.36; 0.43,0.73; 0.71,0.91; 1.0,1.0">
                                          <p:stCondLst>
                                            <p:cond delay="0"/>
                                          </p:stCondLst>
                                        </p:cTn>
                                        <p:tgtEl>
                                          <p:spTgt spid="47112">
                                            <p:txEl>
                                              <p:pRg st="0" end="0"/>
                                            </p:txEl>
                                          </p:spTgt>
                                        </p:tgtEl>
                                        <p:attrNameLst>
                                          <p:attrName>ppt_x</p:attrName>
                                        </p:attrNameLst>
                                      </p:cBhvr>
                                      <p:tavLst>
                                        <p:tav tm="0">
                                          <p:val>
                                            <p:strVal val="#ppt_x-0.25"/>
                                          </p:val>
                                        </p:tav>
                                        <p:tav tm="100000">
                                          <p:val>
                                            <p:strVal val="#ppt_x"/>
                                          </p:val>
                                        </p:tav>
                                      </p:tavLst>
                                    </p:anim>
                                    <p:anim calcmode="lin" valueType="num">
                                      <p:cBhvr>
                                        <p:cTn id="139" dur="664" tmFilter="0.0,0.0; 0.25,0.07; 0.50,0.2; 0.75,0.467; 1.0,1.0">
                                          <p:stCondLst>
                                            <p:cond delay="0"/>
                                          </p:stCondLst>
                                        </p:cTn>
                                        <p:tgtEl>
                                          <p:spTgt spid="47112">
                                            <p:txEl>
                                              <p:pRg st="0" end="0"/>
                                            </p:txEl>
                                          </p:spTgt>
                                        </p:tgtEl>
                                        <p:attrNameLst>
                                          <p:attrName>ppt_y</p:attrName>
                                        </p:attrNameLst>
                                      </p:cBhvr>
                                      <p:tavLst>
                                        <p:tav tm="0" fmla="#ppt_y-sin(pi*$)/3">
                                          <p:val>
                                            <p:fltVal val="0.5"/>
                                          </p:val>
                                        </p:tav>
                                        <p:tav tm="100000">
                                          <p:val>
                                            <p:fltVal val="1"/>
                                          </p:val>
                                        </p:tav>
                                      </p:tavLst>
                                    </p:anim>
                                    <p:anim calcmode="lin" valueType="num">
                                      <p:cBhvr>
                                        <p:cTn id="140" dur="664" tmFilter="0, 0; 0.125,0.2665; 0.25,0.4; 0.375,0.465; 0.5,0.5;  0.625,0.535; 0.75,0.6; 0.875,0.7335; 1,1">
                                          <p:stCondLst>
                                            <p:cond delay="664"/>
                                          </p:stCondLst>
                                        </p:cTn>
                                        <p:tgtEl>
                                          <p:spTgt spid="47112">
                                            <p:txEl>
                                              <p:pRg st="0" end="0"/>
                                            </p:txEl>
                                          </p:spTgt>
                                        </p:tgtEl>
                                        <p:attrNameLst>
                                          <p:attrName>ppt_y</p:attrName>
                                        </p:attrNameLst>
                                      </p:cBhvr>
                                      <p:tavLst>
                                        <p:tav tm="0" fmla="#ppt_y-sin(pi*$)/9">
                                          <p:val>
                                            <p:fltVal val="0"/>
                                          </p:val>
                                        </p:tav>
                                        <p:tav tm="100000">
                                          <p:val>
                                            <p:fltVal val="1"/>
                                          </p:val>
                                        </p:tav>
                                      </p:tavLst>
                                    </p:anim>
                                    <p:anim calcmode="lin" valueType="num">
                                      <p:cBhvr>
                                        <p:cTn id="141" dur="332" tmFilter="0, 0; 0.125,0.2665; 0.25,0.4; 0.375,0.465; 0.5,0.5;  0.625,0.535; 0.75,0.6; 0.875,0.7335; 1,1">
                                          <p:stCondLst>
                                            <p:cond delay="1324"/>
                                          </p:stCondLst>
                                        </p:cTn>
                                        <p:tgtEl>
                                          <p:spTgt spid="47112">
                                            <p:txEl>
                                              <p:pRg st="0" end="0"/>
                                            </p:txEl>
                                          </p:spTgt>
                                        </p:tgtEl>
                                        <p:attrNameLst>
                                          <p:attrName>ppt_y</p:attrName>
                                        </p:attrNameLst>
                                      </p:cBhvr>
                                      <p:tavLst>
                                        <p:tav tm="0" fmla="#ppt_y-sin(pi*$)/27">
                                          <p:val>
                                            <p:fltVal val="0"/>
                                          </p:val>
                                        </p:tav>
                                        <p:tav tm="100000">
                                          <p:val>
                                            <p:fltVal val="1"/>
                                          </p:val>
                                        </p:tav>
                                      </p:tavLst>
                                    </p:anim>
                                    <p:anim calcmode="lin" valueType="num">
                                      <p:cBhvr>
                                        <p:cTn id="142" dur="164" tmFilter="0, 0; 0.125,0.2665; 0.25,0.4; 0.375,0.465; 0.5,0.5;  0.625,0.535; 0.75,0.6; 0.875,0.7335; 1,1">
                                          <p:stCondLst>
                                            <p:cond delay="1656"/>
                                          </p:stCondLst>
                                        </p:cTn>
                                        <p:tgtEl>
                                          <p:spTgt spid="47112">
                                            <p:txEl>
                                              <p:pRg st="0" end="0"/>
                                            </p:txEl>
                                          </p:spTgt>
                                        </p:tgtEl>
                                        <p:attrNameLst>
                                          <p:attrName>ppt_y</p:attrName>
                                        </p:attrNameLst>
                                      </p:cBhvr>
                                      <p:tavLst>
                                        <p:tav tm="0" fmla="#ppt_y-sin(pi*$)/81">
                                          <p:val>
                                            <p:fltVal val="0"/>
                                          </p:val>
                                        </p:tav>
                                        <p:tav tm="100000">
                                          <p:val>
                                            <p:fltVal val="1"/>
                                          </p:val>
                                        </p:tav>
                                      </p:tavLst>
                                    </p:anim>
                                    <p:animScale>
                                      <p:cBhvr>
                                        <p:cTn id="143" dur="26">
                                          <p:stCondLst>
                                            <p:cond delay="650"/>
                                          </p:stCondLst>
                                        </p:cTn>
                                        <p:tgtEl>
                                          <p:spTgt spid="47112">
                                            <p:txEl>
                                              <p:pRg st="0" end="0"/>
                                            </p:txEl>
                                          </p:spTgt>
                                        </p:tgtEl>
                                      </p:cBhvr>
                                      <p:to x="100000" y="60000"/>
                                    </p:animScale>
                                    <p:animScale>
                                      <p:cBhvr>
                                        <p:cTn id="144" dur="166" decel="50000">
                                          <p:stCondLst>
                                            <p:cond delay="676"/>
                                          </p:stCondLst>
                                        </p:cTn>
                                        <p:tgtEl>
                                          <p:spTgt spid="47112">
                                            <p:txEl>
                                              <p:pRg st="0" end="0"/>
                                            </p:txEl>
                                          </p:spTgt>
                                        </p:tgtEl>
                                      </p:cBhvr>
                                      <p:to x="100000" y="100000"/>
                                    </p:animScale>
                                    <p:animScale>
                                      <p:cBhvr>
                                        <p:cTn id="145" dur="26">
                                          <p:stCondLst>
                                            <p:cond delay="1312"/>
                                          </p:stCondLst>
                                        </p:cTn>
                                        <p:tgtEl>
                                          <p:spTgt spid="47112">
                                            <p:txEl>
                                              <p:pRg st="0" end="0"/>
                                            </p:txEl>
                                          </p:spTgt>
                                        </p:tgtEl>
                                      </p:cBhvr>
                                      <p:to x="100000" y="80000"/>
                                    </p:animScale>
                                    <p:animScale>
                                      <p:cBhvr>
                                        <p:cTn id="146" dur="166" decel="50000">
                                          <p:stCondLst>
                                            <p:cond delay="1338"/>
                                          </p:stCondLst>
                                        </p:cTn>
                                        <p:tgtEl>
                                          <p:spTgt spid="47112">
                                            <p:txEl>
                                              <p:pRg st="0" end="0"/>
                                            </p:txEl>
                                          </p:spTgt>
                                        </p:tgtEl>
                                      </p:cBhvr>
                                      <p:to x="100000" y="100000"/>
                                    </p:animScale>
                                    <p:animScale>
                                      <p:cBhvr>
                                        <p:cTn id="147" dur="26">
                                          <p:stCondLst>
                                            <p:cond delay="1642"/>
                                          </p:stCondLst>
                                        </p:cTn>
                                        <p:tgtEl>
                                          <p:spTgt spid="47112">
                                            <p:txEl>
                                              <p:pRg st="0" end="0"/>
                                            </p:txEl>
                                          </p:spTgt>
                                        </p:tgtEl>
                                      </p:cBhvr>
                                      <p:to x="100000" y="90000"/>
                                    </p:animScale>
                                    <p:animScale>
                                      <p:cBhvr>
                                        <p:cTn id="148" dur="166" decel="50000">
                                          <p:stCondLst>
                                            <p:cond delay="1668"/>
                                          </p:stCondLst>
                                        </p:cTn>
                                        <p:tgtEl>
                                          <p:spTgt spid="47112">
                                            <p:txEl>
                                              <p:pRg st="0" end="0"/>
                                            </p:txEl>
                                          </p:spTgt>
                                        </p:tgtEl>
                                      </p:cBhvr>
                                      <p:to x="100000" y="100000"/>
                                    </p:animScale>
                                    <p:animScale>
                                      <p:cBhvr>
                                        <p:cTn id="149" dur="26">
                                          <p:stCondLst>
                                            <p:cond delay="1808"/>
                                          </p:stCondLst>
                                        </p:cTn>
                                        <p:tgtEl>
                                          <p:spTgt spid="47112">
                                            <p:txEl>
                                              <p:pRg st="0" end="0"/>
                                            </p:txEl>
                                          </p:spTgt>
                                        </p:tgtEl>
                                      </p:cBhvr>
                                      <p:to x="100000" y="95000"/>
                                    </p:animScale>
                                    <p:animScale>
                                      <p:cBhvr>
                                        <p:cTn id="150" dur="166" decel="50000">
                                          <p:stCondLst>
                                            <p:cond delay="1834"/>
                                          </p:stCondLst>
                                        </p:cTn>
                                        <p:tgtEl>
                                          <p:spTgt spid="47112">
                                            <p:txEl>
                                              <p:pRg st="0" end="0"/>
                                            </p:txEl>
                                          </p:spTgt>
                                        </p:tgtEl>
                                      </p:cBhvr>
                                      <p:to x="100000" y="100000"/>
                                    </p:animScale>
                                  </p:childTnLst>
                                </p:cTn>
                              </p:par>
                              <p:par>
                                <p:cTn id="151" presetID="26" presetClass="entr" presetSubtype="0" fill="hold" grpId="0" nodeType="withEffect">
                                  <p:stCondLst>
                                    <p:cond delay="5000"/>
                                  </p:stCondLst>
                                  <p:childTnLst>
                                    <p:set>
                                      <p:cBhvr>
                                        <p:cTn id="152" dur="1" fill="hold">
                                          <p:stCondLst>
                                            <p:cond delay="0"/>
                                          </p:stCondLst>
                                        </p:cTn>
                                        <p:tgtEl>
                                          <p:spTgt spid="47112">
                                            <p:txEl>
                                              <p:pRg st="1" end="1"/>
                                            </p:txEl>
                                          </p:spTgt>
                                        </p:tgtEl>
                                        <p:attrNameLst>
                                          <p:attrName>style.visibility</p:attrName>
                                        </p:attrNameLst>
                                      </p:cBhvr>
                                      <p:to>
                                        <p:strVal val="visible"/>
                                      </p:to>
                                    </p:set>
                                    <p:animEffect transition="in" filter="wipe(down)">
                                      <p:cBhvr>
                                        <p:cTn id="153" dur="580">
                                          <p:stCondLst>
                                            <p:cond delay="0"/>
                                          </p:stCondLst>
                                        </p:cTn>
                                        <p:tgtEl>
                                          <p:spTgt spid="47112">
                                            <p:txEl>
                                              <p:pRg st="1" end="1"/>
                                            </p:txEl>
                                          </p:spTgt>
                                        </p:tgtEl>
                                      </p:cBhvr>
                                    </p:animEffect>
                                    <p:anim calcmode="lin" valueType="num">
                                      <p:cBhvr>
                                        <p:cTn id="154" dur="1822" tmFilter="0,0; 0.14,0.36; 0.43,0.73; 0.71,0.91; 1.0,1.0">
                                          <p:stCondLst>
                                            <p:cond delay="0"/>
                                          </p:stCondLst>
                                        </p:cTn>
                                        <p:tgtEl>
                                          <p:spTgt spid="47112">
                                            <p:txEl>
                                              <p:pRg st="1" end="1"/>
                                            </p:txEl>
                                          </p:spTgt>
                                        </p:tgtEl>
                                        <p:attrNameLst>
                                          <p:attrName>ppt_x</p:attrName>
                                        </p:attrNameLst>
                                      </p:cBhvr>
                                      <p:tavLst>
                                        <p:tav tm="0">
                                          <p:val>
                                            <p:strVal val="#ppt_x-0.25"/>
                                          </p:val>
                                        </p:tav>
                                        <p:tav tm="100000">
                                          <p:val>
                                            <p:strVal val="#ppt_x"/>
                                          </p:val>
                                        </p:tav>
                                      </p:tavLst>
                                    </p:anim>
                                    <p:anim calcmode="lin" valueType="num">
                                      <p:cBhvr>
                                        <p:cTn id="155" dur="664" tmFilter="0.0,0.0; 0.25,0.07; 0.50,0.2; 0.75,0.467; 1.0,1.0">
                                          <p:stCondLst>
                                            <p:cond delay="0"/>
                                          </p:stCondLst>
                                        </p:cTn>
                                        <p:tgtEl>
                                          <p:spTgt spid="47112">
                                            <p:txEl>
                                              <p:pRg st="1" end="1"/>
                                            </p:txEl>
                                          </p:spTgt>
                                        </p:tgtEl>
                                        <p:attrNameLst>
                                          <p:attrName>ppt_y</p:attrName>
                                        </p:attrNameLst>
                                      </p:cBhvr>
                                      <p:tavLst>
                                        <p:tav tm="0" fmla="#ppt_y-sin(pi*$)/3">
                                          <p:val>
                                            <p:fltVal val="0.5"/>
                                          </p:val>
                                        </p:tav>
                                        <p:tav tm="100000">
                                          <p:val>
                                            <p:fltVal val="1"/>
                                          </p:val>
                                        </p:tav>
                                      </p:tavLst>
                                    </p:anim>
                                    <p:anim calcmode="lin" valueType="num">
                                      <p:cBhvr>
                                        <p:cTn id="156" dur="664" tmFilter="0, 0; 0.125,0.2665; 0.25,0.4; 0.375,0.465; 0.5,0.5;  0.625,0.535; 0.75,0.6; 0.875,0.7335; 1,1">
                                          <p:stCondLst>
                                            <p:cond delay="664"/>
                                          </p:stCondLst>
                                        </p:cTn>
                                        <p:tgtEl>
                                          <p:spTgt spid="47112">
                                            <p:txEl>
                                              <p:pRg st="1" end="1"/>
                                            </p:txEl>
                                          </p:spTgt>
                                        </p:tgtEl>
                                        <p:attrNameLst>
                                          <p:attrName>ppt_y</p:attrName>
                                        </p:attrNameLst>
                                      </p:cBhvr>
                                      <p:tavLst>
                                        <p:tav tm="0" fmla="#ppt_y-sin(pi*$)/9">
                                          <p:val>
                                            <p:fltVal val="0"/>
                                          </p:val>
                                        </p:tav>
                                        <p:tav tm="100000">
                                          <p:val>
                                            <p:fltVal val="1"/>
                                          </p:val>
                                        </p:tav>
                                      </p:tavLst>
                                    </p:anim>
                                    <p:anim calcmode="lin" valueType="num">
                                      <p:cBhvr>
                                        <p:cTn id="157" dur="332" tmFilter="0, 0; 0.125,0.2665; 0.25,0.4; 0.375,0.465; 0.5,0.5;  0.625,0.535; 0.75,0.6; 0.875,0.7335; 1,1">
                                          <p:stCondLst>
                                            <p:cond delay="1324"/>
                                          </p:stCondLst>
                                        </p:cTn>
                                        <p:tgtEl>
                                          <p:spTgt spid="47112">
                                            <p:txEl>
                                              <p:pRg st="1" end="1"/>
                                            </p:txEl>
                                          </p:spTgt>
                                        </p:tgtEl>
                                        <p:attrNameLst>
                                          <p:attrName>ppt_y</p:attrName>
                                        </p:attrNameLst>
                                      </p:cBhvr>
                                      <p:tavLst>
                                        <p:tav tm="0" fmla="#ppt_y-sin(pi*$)/27">
                                          <p:val>
                                            <p:fltVal val="0"/>
                                          </p:val>
                                        </p:tav>
                                        <p:tav tm="100000">
                                          <p:val>
                                            <p:fltVal val="1"/>
                                          </p:val>
                                        </p:tav>
                                      </p:tavLst>
                                    </p:anim>
                                    <p:anim calcmode="lin" valueType="num">
                                      <p:cBhvr>
                                        <p:cTn id="158" dur="164" tmFilter="0, 0; 0.125,0.2665; 0.25,0.4; 0.375,0.465; 0.5,0.5;  0.625,0.535; 0.75,0.6; 0.875,0.7335; 1,1">
                                          <p:stCondLst>
                                            <p:cond delay="1656"/>
                                          </p:stCondLst>
                                        </p:cTn>
                                        <p:tgtEl>
                                          <p:spTgt spid="47112">
                                            <p:txEl>
                                              <p:pRg st="1" end="1"/>
                                            </p:txEl>
                                          </p:spTgt>
                                        </p:tgtEl>
                                        <p:attrNameLst>
                                          <p:attrName>ppt_y</p:attrName>
                                        </p:attrNameLst>
                                      </p:cBhvr>
                                      <p:tavLst>
                                        <p:tav tm="0" fmla="#ppt_y-sin(pi*$)/81">
                                          <p:val>
                                            <p:fltVal val="0"/>
                                          </p:val>
                                        </p:tav>
                                        <p:tav tm="100000">
                                          <p:val>
                                            <p:fltVal val="1"/>
                                          </p:val>
                                        </p:tav>
                                      </p:tavLst>
                                    </p:anim>
                                    <p:animScale>
                                      <p:cBhvr>
                                        <p:cTn id="159" dur="26">
                                          <p:stCondLst>
                                            <p:cond delay="650"/>
                                          </p:stCondLst>
                                        </p:cTn>
                                        <p:tgtEl>
                                          <p:spTgt spid="47112">
                                            <p:txEl>
                                              <p:pRg st="1" end="1"/>
                                            </p:txEl>
                                          </p:spTgt>
                                        </p:tgtEl>
                                      </p:cBhvr>
                                      <p:to x="100000" y="60000"/>
                                    </p:animScale>
                                    <p:animScale>
                                      <p:cBhvr>
                                        <p:cTn id="160" dur="166" decel="50000">
                                          <p:stCondLst>
                                            <p:cond delay="676"/>
                                          </p:stCondLst>
                                        </p:cTn>
                                        <p:tgtEl>
                                          <p:spTgt spid="47112">
                                            <p:txEl>
                                              <p:pRg st="1" end="1"/>
                                            </p:txEl>
                                          </p:spTgt>
                                        </p:tgtEl>
                                      </p:cBhvr>
                                      <p:to x="100000" y="100000"/>
                                    </p:animScale>
                                    <p:animScale>
                                      <p:cBhvr>
                                        <p:cTn id="161" dur="26">
                                          <p:stCondLst>
                                            <p:cond delay="1312"/>
                                          </p:stCondLst>
                                        </p:cTn>
                                        <p:tgtEl>
                                          <p:spTgt spid="47112">
                                            <p:txEl>
                                              <p:pRg st="1" end="1"/>
                                            </p:txEl>
                                          </p:spTgt>
                                        </p:tgtEl>
                                      </p:cBhvr>
                                      <p:to x="100000" y="80000"/>
                                    </p:animScale>
                                    <p:animScale>
                                      <p:cBhvr>
                                        <p:cTn id="162" dur="166" decel="50000">
                                          <p:stCondLst>
                                            <p:cond delay="1338"/>
                                          </p:stCondLst>
                                        </p:cTn>
                                        <p:tgtEl>
                                          <p:spTgt spid="47112">
                                            <p:txEl>
                                              <p:pRg st="1" end="1"/>
                                            </p:txEl>
                                          </p:spTgt>
                                        </p:tgtEl>
                                      </p:cBhvr>
                                      <p:to x="100000" y="100000"/>
                                    </p:animScale>
                                    <p:animScale>
                                      <p:cBhvr>
                                        <p:cTn id="163" dur="26">
                                          <p:stCondLst>
                                            <p:cond delay="1642"/>
                                          </p:stCondLst>
                                        </p:cTn>
                                        <p:tgtEl>
                                          <p:spTgt spid="47112">
                                            <p:txEl>
                                              <p:pRg st="1" end="1"/>
                                            </p:txEl>
                                          </p:spTgt>
                                        </p:tgtEl>
                                      </p:cBhvr>
                                      <p:to x="100000" y="90000"/>
                                    </p:animScale>
                                    <p:animScale>
                                      <p:cBhvr>
                                        <p:cTn id="164" dur="166" decel="50000">
                                          <p:stCondLst>
                                            <p:cond delay="1668"/>
                                          </p:stCondLst>
                                        </p:cTn>
                                        <p:tgtEl>
                                          <p:spTgt spid="47112">
                                            <p:txEl>
                                              <p:pRg st="1" end="1"/>
                                            </p:txEl>
                                          </p:spTgt>
                                        </p:tgtEl>
                                      </p:cBhvr>
                                      <p:to x="100000" y="100000"/>
                                    </p:animScale>
                                    <p:animScale>
                                      <p:cBhvr>
                                        <p:cTn id="165" dur="26">
                                          <p:stCondLst>
                                            <p:cond delay="1808"/>
                                          </p:stCondLst>
                                        </p:cTn>
                                        <p:tgtEl>
                                          <p:spTgt spid="47112">
                                            <p:txEl>
                                              <p:pRg st="1" end="1"/>
                                            </p:txEl>
                                          </p:spTgt>
                                        </p:tgtEl>
                                      </p:cBhvr>
                                      <p:to x="100000" y="95000"/>
                                    </p:animScale>
                                    <p:animScale>
                                      <p:cBhvr>
                                        <p:cTn id="166" dur="166" decel="50000">
                                          <p:stCondLst>
                                            <p:cond delay="1834"/>
                                          </p:stCondLst>
                                        </p:cTn>
                                        <p:tgtEl>
                                          <p:spTgt spid="47112">
                                            <p:txEl>
                                              <p:pRg st="1" end="1"/>
                                            </p:txEl>
                                          </p:spTgt>
                                        </p:tgtEl>
                                      </p:cBhvr>
                                      <p:to x="100000" y="100000"/>
                                    </p:animScale>
                                  </p:childTnLst>
                                </p:cTn>
                              </p:par>
                              <p:par>
                                <p:cTn id="167" presetID="26" presetClass="entr" presetSubtype="0" fill="hold" grpId="0" nodeType="withEffect">
                                  <p:stCondLst>
                                    <p:cond delay="5000"/>
                                  </p:stCondLst>
                                  <p:childTnLst>
                                    <p:set>
                                      <p:cBhvr>
                                        <p:cTn id="168" dur="1" fill="hold">
                                          <p:stCondLst>
                                            <p:cond delay="0"/>
                                          </p:stCondLst>
                                        </p:cTn>
                                        <p:tgtEl>
                                          <p:spTgt spid="47112">
                                            <p:txEl>
                                              <p:pRg st="2" end="2"/>
                                            </p:txEl>
                                          </p:spTgt>
                                        </p:tgtEl>
                                        <p:attrNameLst>
                                          <p:attrName>style.visibility</p:attrName>
                                        </p:attrNameLst>
                                      </p:cBhvr>
                                      <p:to>
                                        <p:strVal val="visible"/>
                                      </p:to>
                                    </p:set>
                                    <p:animEffect transition="in" filter="wipe(down)">
                                      <p:cBhvr>
                                        <p:cTn id="169" dur="580">
                                          <p:stCondLst>
                                            <p:cond delay="0"/>
                                          </p:stCondLst>
                                        </p:cTn>
                                        <p:tgtEl>
                                          <p:spTgt spid="47112">
                                            <p:txEl>
                                              <p:pRg st="2" end="2"/>
                                            </p:txEl>
                                          </p:spTgt>
                                        </p:tgtEl>
                                      </p:cBhvr>
                                    </p:animEffect>
                                    <p:anim calcmode="lin" valueType="num">
                                      <p:cBhvr>
                                        <p:cTn id="170" dur="1822" tmFilter="0,0; 0.14,0.36; 0.43,0.73; 0.71,0.91; 1.0,1.0">
                                          <p:stCondLst>
                                            <p:cond delay="0"/>
                                          </p:stCondLst>
                                        </p:cTn>
                                        <p:tgtEl>
                                          <p:spTgt spid="47112">
                                            <p:txEl>
                                              <p:pRg st="2" end="2"/>
                                            </p:txEl>
                                          </p:spTgt>
                                        </p:tgtEl>
                                        <p:attrNameLst>
                                          <p:attrName>ppt_x</p:attrName>
                                        </p:attrNameLst>
                                      </p:cBhvr>
                                      <p:tavLst>
                                        <p:tav tm="0">
                                          <p:val>
                                            <p:strVal val="#ppt_x-0.25"/>
                                          </p:val>
                                        </p:tav>
                                        <p:tav tm="100000">
                                          <p:val>
                                            <p:strVal val="#ppt_x"/>
                                          </p:val>
                                        </p:tav>
                                      </p:tavLst>
                                    </p:anim>
                                    <p:anim calcmode="lin" valueType="num">
                                      <p:cBhvr>
                                        <p:cTn id="171" dur="664" tmFilter="0.0,0.0; 0.25,0.07; 0.50,0.2; 0.75,0.467; 1.0,1.0">
                                          <p:stCondLst>
                                            <p:cond delay="0"/>
                                          </p:stCondLst>
                                        </p:cTn>
                                        <p:tgtEl>
                                          <p:spTgt spid="47112">
                                            <p:txEl>
                                              <p:pRg st="2" end="2"/>
                                            </p:txEl>
                                          </p:spTgt>
                                        </p:tgtEl>
                                        <p:attrNameLst>
                                          <p:attrName>ppt_y</p:attrName>
                                        </p:attrNameLst>
                                      </p:cBhvr>
                                      <p:tavLst>
                                        <p:tav tm="0" fmla="#ppt_y-sin(pi*$)/3">
                                          <p:val>
                                            <p:fltVal val="0.5"/>
                                          </p:val>
                                        </p:tav>
                                        <p:tav tm="100000">
                                          <p:val>
                                            <p:fltVal val="1"/>
                                          </p:val>
                                        </p:tav>
                                      </p:tavLst>
                                    </p:anim>
                                    <p:anim calcmode="lin" valueType="num">
                                      <p:cBhvr>
                                        <p:cTn id="172" dur="664" tmFilter="0, 0; 0.125,0.2665; 0.25,0.4; 0.375,0.465; 0.5,0.5;  0.625,0.535; 0.75,0.6; 0.875,0.7335; 1,1">
                                          <p:stCondLst>
                                            <p:cond delay="664"/>
                                          </p:stCondLst>
                                        </p:cTn>
                                        <p:tgtEl>
                                          <p:spTgt spid="47112">
                                            <p:txEl>
                                              <p:pRg st="2" end="2"/>
                                            </p:txEl>
                                          </p:spTgt>
                                        </p:tgtEl>
                                        <p:attrNameLst>
                                          <p:attrName>ppt_y</p:attrName>
                                        </p:attrNameLst>
                                      </p:cBhvr>
                                      <p:tavLst>
                                        <p:tav tm="0" fmla="#ppt_y-sin(pi*$)/9">
                                          <p:val>
                                            <p:fltVal val="0"/>
                                          </p:val>
                                        </p:tav>
                                        <p:tav tm="100000">
                                          <p:val>
                                            <p:fltVal val="1"/>
                                          </p:val>
                                        </p:tav>
                                      </p:tavLst>
                                    </p:anim>
                                    <p:anim calcmode="lin" valueType="num">
                                      <p:cBhvr>
                                        <p:cTn id="173" dur="332" tmFilter="0, 0; 0.125,0.2665; 0.25,0.4; 0.375,0.465; 0.5,0.5;  0.625,0.535; 0.75,0.6; 0.875,0.7335; 1,1">
                                          <p:stCondLst>
                                            <p:cond delay="1324"/>
                                          </p:stCondLst>
                                        </p:cTn>
                                        <p:tgtEl>
                                          <p:spTgt spid="47112">
                                            <p:txEl>
                                              <p:pRg st="2" end="2"/>
                                            </p:txEl>
                                          </p:spTgt>
                                        </p:tgtEl>
                                        <p:attrNameLst>
                                          <p:attrName>ppt_y</p:attrName>
                                        </p:attrNameLst>
                                      </p:cBhvr>
                                      <p:tavLst>
                                        <p:tav tm="0" fmla="#ppt_y-sin(pi*$)/27">
                                          <p:val>
                                            <p:fltVal val="0"/>
                                          </p:val>
                                        </p:tav>
                                        <p:tav tm="100000">
                                          <p:val>
                                            <p:fltVal val="1"/>
                                          </p:val>
                                        </p:tav>
                                      </p:tavLst>
                                    </p:anim>
                                    <p:anim calcmode="lin" valueType="num">
                                      <p:cBhvr>
                                        <p:cTn id="174" dur="164" tmFilter="0, 0; 0.125,0.2665; 0.25,0.4; 0.375,0.465; 0.5,0.5;  0.625,0.535; 0.75,0.6; 0.875,0.7335; 1,1">
                                          <p:stCondLst>
                                            <p:cond delay="1656"/>
                                          </p:stCondLst>
                                        </p:cTn>
                                        <p:tgtEl>
                                          <p:spTgt spid="47112">
                                            <p:txEl>
                                              <p:pRg st="2" end="2"/>
                                            </p:txEl>
                                          </p:spTgt>
                                        </p:tgtEl>
                                        <p:attrNameLst>
                                          <p:attrName>ppt_y</p:attrName>
                                        </p:attrNameLst>
                                      </p:cBhvr>
                                      <p:tavLst>
                                        <p:tav tm="0" fmla="#ppt_y-sin(pi*$)/81">
                                          <p:val>
                                            <p:fltVal val="0"/>
                                          </p:val>
                                        </p:tav>
                                        <p:tav tm="100000">
                                          <p:val>
                                            <p:fltVal val="1"/>
                                          </p:val>
                                        </p:tav>
                                      </p:tavLst>
                                    </p:anim>
                                    <p:animScale>
                                      <p:cBhvr>
                                        <p:cTn id="175" dur="26">
                                          <p:stCondLst>
                                            <p:cond delay="650"/>
                                          </p:stCondLst>
                                        </p:cTn>
                                        <p:tgtEl>
                                          <p:spTgt spid="47112">
                                            <p:txEl>
                                              <p:pRg st="2" end="2"/>
                                            </p:txEl>
                                          </p:spTgt>
                                        </p:tgtEl>
                                      </p:cBhvr>
                                      <p:to x="100000" y="60000"/>
                                    </p:animScale>
                                    <p:animScale>
                                      <p:cBhvr>
                                        <p:cTn id="176" dur="166" decel="50000">
                                          <p:stCondLst>
                                            <p:cond delay="676"/>
                                          </p:stCondLst>
                                        </p:cTn>
                                        <p:tgtEl>
                                          <p:spTgt spid="47112">
                                            <p:txEl>
                                              <p:pRg st="2" end="2"/>
                                            </p:txEl>
                                          </p:spTgt>
                                        </p:tgtEl>
                                      </p:cBhvr>
                                      <p:to x="100000" y="100000"/>
                                    </p:animScale>
                                    <p:animScale>
                                      <p:cBhvr>
                                        <p:cTn id="177" dur="26">
                                          <p:stCondLst>
                                            <p:cond delay="1312"/>
                                          </p:stCondLst>
                                        </p:cTn>
                                        <p:tgtEl>
                                          <p:spTgt spid="47112">
                                            <p:txEl>
                                              <p:pRg st="2" end="2"/>
                                            </p:txEl>
                                          </p:spTgt>
                                        </p:tgtEl>
                                      </p:cBhvr>
                                      <p:to x="100000" y="80000"/>
                                    </p:animScale>
                                    <p:animScale>
                                      <p:cBhvr>
                                        <p:cTn id="178" dur="166" decel="50000">
                                          <p:stCondLst>
                                            <p:cond delay="1338"/>
                                          </p:stCondLst>
                                        </p:cTn>
                                        <p:tgtEl>
                                          <p:spTgt spid="47112">
                                            <p:txEl>
                                              <p:pRg st="2" end="2"/>
                                            </p:txEl>
                                          </p:spTgt>
                                        </p:tgtEl>
                                      </p:cBhvr>
                                      <p:to x="100000" y="100000"/>
                                    </p:animScale>
                                    <p:animScale>
                                      <p:cBhvr>
                                        <p:cTn id="179" dur="26">
                                          <p:stCondLst>
                                            <p:cond delay="1642"/>
                                          </p:stCondLst>
                                        </p:cTn>
                                        <p:tgtEl>
                                          <p:spTgt spid="47112">
                                            <p:txEl>
                                              <p:pRg st="2" end="2"/>
                                            </p:txEl>
                                          </p:spTgt>
                                        </p:tgtEl>
                                      </p:cBhvr>
                                      <p:to x="100000" y="90000"/>
                                    </p:animScale>
                                    <p:animScale>
                                      <p:cBhvr>
                                        <p:cTn id="180" dur="166" decel="50000">
                                          <p:stCondLst>
                                            <p:cond delay="1668"/>
                                          </p:stCondLst>
                                        </p:cTn>
                                        <p:tgtEl>
                                          <p:spTgt spid="47112">
                                            <p:txEl>
                                              <p:pRg st="2" end="2"/>
                                            </p:txEl>
                                          </p:spTgt>
                                        </p:tgtEl>
                                      </p:cBhvr>
                                      <p:to x="100000" y="100000"/>
                                    </p:animScale>
                                    <p:animScale>
                                      <p:cBhvr>
                                        <p:cTn id="181" dur="26">
                                          <p:stCondLst>
                                            <p:cond delay="1808"/>
                                          </p:stCondLst>
                                        </p:cTn>
                                        <p:tgtEl>
                                          <p:spTgt spid="47112">
                                            <p:txEl>
                                              <p:pRg st="2" end="2"/>
                                            </p:txEl>
                                          </p:spTgt>
                                        </p:tgtEl>
                                      </p:cBhvr>
                                      <p:to x="100000" y="95000"/>
                                    </p:animScale>
                                    <p:animScale>
                                      <p:cBhvr>
                                        <p:cTn id="182" dur="166" decel="50000">
                                          <p:stCondLst>
                                            <p:cond delay="1834"/>
                                          </p:stCondLst>
                                        </p:cTn>
                                        <p:tgtEl>
                                          <p:spTgt spid="47112">
                                            <p:txEl>
                                              <p:pRg st="2" end="2"/>
                                            </p:txEl>
                                          </p:spTgt>
                                        </p:tgtEl>
                                      </p:cBhvr>
                                      <p:to x="100000" y="100000"/>
                                    </p:animScale>
                                  </p:childTnLst>
                                </p:cTn>
                              </p:par>
                              <p:par>
                                <p:cTn id="183" presetID="26" presetClass="entr" presetSubtype="0" fill="hold" grpId="0" nodeType="withEffect">
                                  <p:stCondLst>
                                    <p:cond delay="5000"/>
                                  </p:stCondLst>
                                  <p:childTnLst>
                                    <p:set>
                                      <p:cBhvr>
                                        <p:cTn id="184" dur="1" fill="hold">
                                          <p:stCondLst>
                                            <p:cond delay="0"/>
                                          </p:stCondLst>
                                        </p:cTn>
                                        <p:tgtEl>
                                          <p:spTgt spid="47112">
                                            <p:txEl>
                                              <p:pRg st="3" end="3"/>
                                            </p:txEl>
                                          </p:spTgt>
                                        </p:tgtEl>
                                        <p:attrNameLst>
                                          <p:attrName>style.visibility</p:attrName>
                                        </p:attrNameLst>
                                      </p:cBhvr>
                                      <p:to>
                                        <p:strVal val="visible"/>
                                      </p:to>
                                    </p:set>
                                    <p:animEffect transition="in" filter="wipe(down)">
                                      <p:cBhvr>
                                        <p:cTn id="185" dur="580">
                                          <p:stCondLst>
                                            <p:cond delay="0"/>
                                          </p:stCondLst>
                                        </p:cTn>
                                        <p:tgtEl>
                                          <p:spTgt spid="47112">
                                            <p:txEl>
                                              <p:pRg st="3" end="3"/>
                                            </p:txEl>
                                          </p:spTgt>
                                        </p:tgtEl>
                                      </p:cBhvr>
                                    </p:animEffect>
                                    <p:anim calcmode="lin" valueType="num">
                                      <p:cBhvr>
                                        <p:cTn id="186" dur="1822" tmFilter="0,0; 0.14,0.36; 0.43,0.73; 0.71,0.91; 1.0,1.0">
                                          <p:stCondLst>
                                            <p:cond delay="0"/>
                                          </p:stCondLst>
                                        </p:cTn>
                                        <p:tgtEl>
                                          <p:spTgt spid="47112">
                                            <p:txEl>
                                              <p:pRg st="3" end="3"/>
                                            </p:txEl>
                                          </p:spTgt>
                                        </p:tgtEl>
                                        <p:attrNameLst>
                                          <p:attrName>ppt_x</p:attrName>
                                        </p:attrNameLst>
                                      </p:cBhvr>
                                      <p:tavLst>
                                        <p:tav tm="0">
                                          <p:val>
                                            <p:strVal val="#ppt_x-0.25"/>
                                          </p:val>
                                        </p:tav>
                                        <p:tav tm="100000">
                                          <p:val>
                                            <p:strVal val="#ppt_x"/>
                                          </p:val>
                                        </p:tav>
                                      </p:tavLst>
                                    </p:anim>
                                    <p:anim calcmode="lin" valueType="num">
                                      <p:cBhvr>
                                        <p:cTn id="187" dur="664" tmFilter="0.0,0.0; 0.25,0.07; 0.50,0.2; 0.75,0.467; 1.0,1.0">
                                          <p:stCondLst>
                                            <p:cond delay="0"/>
                                          </p:stCondLst>
                                        </p:cTn>
                                        <p:tgtEl>
                                          <p:spTgt spid="47112">
                                            <p:txEl>
                                              <p:pRg st="3" end="3"/>
                                            </p:txEl>
                                          </p:spTgt>
                                        </p:tgtEl>
                                        <p:attrNameLst>
                                          <p:attrName>ppt_y</p:attrName>
                                        </p:attrNameLst>
                                      </p:cBhvr>
                                      <p:tavLst>
                                        <p:tav tm="0" fmla="#ppt_y-sin(pi*$)/3">
                                          <p:val>
                                            <p:fltVal val="0.5"/>
                                          </p:val>
                                        </p:tav>
                                        <p:tav tm="100000">
                                          <p:val>
                                            <p:fltVal val="1"/>
                                          </p:val>
                                        </p:tav>
                                      </p:tavLst>
                                    </p:anim>
                                    <p:anim calcmode="lin" valueType="num">
                                      <p:cBhvr>
                                        <p:cTn id="188" dur="664" tmFilter="0, 0; 0.125,0.2665; 0.25,0.4; 0.375,0.465; 0.5,0.5;  0.625,0.535; 0.75,0.6; 0.875,0.7335; 1,1">
                                          <p:stCondLst>
                                            <p:cond delay="664"/>
                                          </p:stCondLst>
                                        </p:cTn>
                                        <p:tgtEl>
                                          <p:spTgt spid="47112">
                                            <p:txEl>
                                              <p:pRg st="3" end="3"/>
                                            </p:txEl>
                                          </p:spTgt>
                                        </p:tgtEl>
                                        <p:attrNameLst>
                                          <p:attrName>ppt_y</p:attrName>
                                        </p:attrNameLst>
                                      </p:cBhvr>
                                      <p:tavLst>
                                        <p:tav tm="0" fmla="#ppt_y-sin(pi*$)/9">
                                          <p:val>
                                            <p:fltVal val="0"/>
                                          </p:val>
                                        </p:tav>
                                        <p:tav tm="100000">
                                          <p:val>
                                            <p:fltVal val="1"/>
                                          </p:val>
                                        </p:tav>
                                      </p:tavLst>
                                    </p:anim>
                                    <p:anim calcmode="lin" valueType="num">
                                      <p:cBhvr>
                                        <p:cTn id="189" dur="332" tmFilter="0, 0; 0.125,0.2665; 0.25,0.4; 0.375,0.465; 0.5,0.5;  0.625,0.535; 0.75,0.6; 0.875,0.7335; 1,1">
                                          <p:stCondLst>
                                            <p:cond delay="1324"/>
                                          </p:stCondLst>
                                        </p:cTn>
                                        <p:tgtEl>
                                          <p:spTgt spid="47112">
                                            <p:txEl>
                                              <p:pRg st="3" end="3"/>
                                            </p:txEl>
                                          </p:spTgt>
                                        </p:tgtEl>
                                        <p:attrNameLst>
                                          <p:attrName>ppt_y</p:attrName>
                                        </p:attrNameLst>
                                      </p:cBhvr>
                                      <p:tavLst>
                                        <p:tav tm="0" fmla="#ppt_y-sin(pi*$)/27">
                                          <p:val>
                                            <p:fltVal val="0"/>
                                          </p:val>
                                        </p:tav>
                                        <p:tav tm="100000">
                                          <p:val>
                                            <p:fltVal val="1"/>
                                          </p:val>
                                        </p:tav>
                                      </p:tavLst>
                                    </p:anim>
                                    <p:anim calcmode="lin" valueType="num">
                                      <p:cBhvr>
                                        <p:cTn id="190" dur="164" tmFilter="0, 0; 0.125,0.2665; 0.25,0.4; 0.375,0.465; 0.5,0.5;  0.625,0.535; 0.75,0.6; 0.875,0.7335; 1,1">
                                          <p:stCondLst>
                                            <p:cond delay="1656"/>
                                          </p:stCondLst>
                                        </p:cTn>
                                        <p:tgtEl>
                                          <p:spTgt spid="47112">
                                            <p:txEl>
                                              <p:pRg st="3" end="3"/>
                                            </p:txEl>
                                          </p:spTgt>
                                        </p:tgtEl>
                                        <p:attrNameLst>
                                          <p:attrName>ppt_y</p:attrName>
                                        </p:attrNameLst>
                                      </p:cBhvr>
                                      <p:tavLst>
                                        <p:tav tm="0" fmla="#ppt_y-sin(pi*$)/81">
                                          <p:val>
                                            <p:fltVal val="0"/>
                                          </p:val>
                                        </p:tav>
                                        <p:tav tm="100000">
                                          <p:val>
                                            <p:fltVal val="1"/>
                                          </p:val>
                                        </p:tav>
                                      </p:tavLst>
                                    </p:anim>
                                    <p:animScale>
                                      <p:cBhvr>
                                        <p:cTn id="191" dur="26">
                                          <p:stCondLst>
                                            <p:cond delay="650"/>
                                          </p:stCondLst>
                                        </p:cTn>
                                        <p:tgtEl>
                                          <p:spTgt spid="47112">
                                            <p:txEl>
                                              <p:pRg st="3" end="3"/>
                                            </p:txEl>
                                          </p:spTgt>
                                        </p:tgtEl>
                                      </p:cBhvr>
                                      <p:to x="100000" y="60000"/>
                                    </p:animScale>
                                    <p:animScale>
                                      <p:cBhvr>
                                        <p:cTn id="192" dur="166" decel="50000">
                                          <p:stCondLst>
                                            <p:cond delay="676"/>
                                          </p:stCondLst>
                                        </p:cTn>
                                        <p:tgtEl>
                                          <p:spTgt spid="47112">
                                            <p:txEl>
                                              <p:pRg st="3" end="3"/>
                                            </p:txEl>
                                          </p:spTgt>
                                        </p:tgtEl>
                                      </p:cBhvr>
                                      <p:to x="100000" y="100000"/>
                                    </p:animScale>
                                    <p:animScale>
                                      <p:cBhvr>
                                        <p:cTn id="193" dur="26">
                                          <p:stCondLst>
                                            <p:cond delay="1312"/>
                                          </p:stCondLst>
                                        </p:cTn>
                                        <p:tgtEl>
                                          <p:spTgt spid="47112">
                                            <p:txEl>
                                              <p:pRg st="3" end="3"/>
                                            </p:txEl>
                                          </p:spTgt>
                                        </p:tgtEl>
                                      </p:cBhvr>
                                      <p:to x="100000" y="80000"/>
                                    </p:animScale>
                                    <p:animScale>
                                      <p:cBhvr>
                                        <p:cTn id="194" dur="166" decel="50000">
                                          <p:stCondLst>
                                            <p:cond delay="1338"/>
                                          </p:stCondLst>
                                        </p:cTn>
                                        <p:tgtEl>
                                          <p:spTgt spid="47112">
                                            <p:txEl>
                                              <p:pRg st="3" end="3"/>
                                            </p:txEl>
                                          </p:spTgt>
                                        </p:tgtEl>
                                      </p:cBhvr>
                                      <p:to x="100000" y="100000"/>
                                    </p:animScale>
                                    <p:animScale>
                                      <p:cBhvr>
                                        <p:cTn id="195" dur="26">
                                          <p:stCondLst>
                                            <p:cond delay="1642"/>
                                          </p:stCondLst>
                                        </p:cTn>
                                        <p:tgtEl>
                                          <p:spTgt spid="47112">
                                            <p:txEl>
                                              <p:pRg st="3" end="3"/>
                                            </p:txEl>
                                          </p:spTgt>
                                        </p:tgtEl>
                                      </p:cBhvr>
                                      <p:to x="100000" y="90000"/>
                                    </p:animScale>
                                    <p:animScale>
                                      <p:cBhvr>
                                        <p:cTn id="196" dur="166" decel="50000">
                                          <p:stCondLst>
                                            <p:cond delay="1668"/>
                                          </p:stCondLst>
                                        </p:cTn>
                                        <p:tgtEl>
                                          <p:spTgt spid="47112">
                                            <p:txEl>
                                              <p:pRg st="3" end="3"/>
                                            </p:txEl>
                                          </p:spTgt>
                                        </p:tgtEl>
                                      </p:cBhvr>
                                      <p:to x="100000" y="100000"/>
                                    </p:animScale>
                                    <p:animScale>
                                      <p:cBhvr>
                                        <p:cTn id="197" dur="26">
                                          <p:stCondLst>
                                            <p:cond delay="1808"/>
                                          </p:stCondLst>
                                        </p:cTn>
                                        <p:tgtEl>
                                          <p:spTgt spid="47112">
                                            <p:txEl>
                                              <p:pRg st="3" end="3"/>
                                            </p:txEl>
                                          </p:spTgt>
                                        </p:tgtEl>
                                      </p:cBhvr>
                                      <p:to x="100000" y="95000"/>
                                    </p:animScale>
                                    <p:animScale>
                                      <p:cBhvr>
                                        <p:cTn id="198" dur="166" decel="50000">
                                          <p:stCondLst>
                                            <p:cond delay="1834"/>
                                          </p:stCondLst>
                                        </p:cTn>
                                        <p:tgtEl>
                                          <p:spTgt spid="47112">
                                            <p:txEl>
                                              <p:pRg st="3" end="3"/>
                                            </p:txEl>
                                          </p:spTgt>
                                        </p:tgtEl>
                                      </p:cBhvr>
                                      <p:to x="100000" y="100000"/>
                                    </p:animScale>
                                  </p:childTnLst>
                                </p:cTn>
                              </p:par>
                              <p:par>
                                <p:cTn id="199" presetID="26" presetClass="entr" presetSubtype="0" fill="hold" grpId="0" nodeType="withEffect">
                                  <p:stCondLst>
                                    <p:cond delay="5000"/>
                                  </p:stCondLst>
                                  <p:childTnLst>
                                    <p:set>
                                      <p:cBhvr>
                                        <p:cTn id="200" dur="1" fill="hold">
                                          <p:stCondLst>
                                            <p:cond delay="0"/>
                                          </p:stCondLst>
                                        </p:cTn>
                                        <p:tgtEl>
                                          <p:spTgt spid="47112">
                                            <p:txEl>
                                              <p:pRg st="4" end="4"/>
                                            </p:txEl>
                                          </p:spTgt>
                                        </p:tgtEl>
                                        <p:attrNameLst>
                                          <p:attrName>style.visibility</p:attrName>
                                        </p:attrNameLst>
                                      </p:cBhvr>
                                      <p:to>
                                        <p:strVal val="visible"/>
                                      </p:to>
                                    </p:set>
                                    <p:animEffect transition="in" filter="wipe(down)">
                                      <p:cBhvr>
                                        <p:cTn id="201" dur="580">
                                          <p:stCondLst>
                                            <p:cond delay="0"/>
                                          </p:stCondLst>
                                        </p:cTn>
                                        <p:tgtEl>
                                          <p:spTgt spid="47112">
                                            <p:txEl>
                                              <p:pRg st="4" end="4"/>
                                            </p:txEl>
                                          </p:spTgt>
                                        </p:tgtEl>
                                      </p:cBhvr>
                                    </p:animEffect>
                                    <p:anim calcmode="lin" valueType="num">
                                      <p:cBhvr>
                                        <p:cTn id="202" dur="1822" tmFilter="0,0; 0.14,0.36; 0.43,0.73; 0.71,0.91; 1.0,1.0">
                                          <p:stCondLst>
                                            <p:cond delay="0"/>
                                          </p:stCondLst>
                                        </p:cTn>
                                        <p:tgtEl>
                                          <p:spTgt spid="47112">
                                            <p:txEl>
                                              <p:pRg st="4" end="4"/>
                                            </p:txEl>
                                          </p:spTgt>
                                        </p:tgtEl>
                                        <p:attrNameLst>
                                          <p:attrName>ppt_x</p:attrName>
                                        </p:attrNameLst>
                                      </p:cBhvr>
                                      <p:tavLst>
                                        <p:tav tm="0">
                                          <p:val>
                                            <p:strVal val="#ppt_x-0.25"/>
                                          </p:val>
                                        </p:tav>
                                        <p:tav tm="100000">
                                          <p:val>
                                            <p:strVal val="#ppt_x"/>
                                          </p:val>
                                        </p:tav>
                                      </p:tavLst>
                                    </p:anim>
                                    <p:anim calcmode="lin" valueType="num">
                                      <p:cBhvr>
                                        <p:cTn id="203" dur="664" tmFilter="0.0,0.0; 0.25,0.07; 0.50,0.2; 0.75,0.467; 1.0,1.0">
                                          <p:stCondLst>
                                            <p:cond delay="0"/>
                                          </p:stCondLst>
                                        </p:cTn>
                                        <p:tgtEl>
                                          <p:spTgt spid="47112">
                                            <p:txEl>
                                              <p:pRg st="4" end="4"/>
                                            </p:txEl>
                                          </p:spTgt>
                                        </p:tgtEl>
                                        <p:attrNameLst>
                                          <p:attrName>ppt_y</p:attrName>
                                        </p:attrNameLst>
                                      </p:cBhvr>
                                      <p:tavLst>
                                        <p:tav tm="0" fmla="#ppt_y-sin(pi*$)/3">
                                          <p:val>
                                            <p:fltVal val="0.5"/>
                                          </p:val>
                                        </p:tav>
                                        <p:tav tm="100000">
                                          <p:val>
                                            <p:fltVal val="1"/>
                                          </p:val>
                                        </p:tav>
                                      </p:tavLst>
                                    </p:anim>
                                    <p:anim calcmode="lin" valueType="num">
                                      <p:cBhvr>
                                        <p:cTn id="204" dur="664" tmFilter="0, 0; 0.125,0.2665; 0.25,0.4; 0.375,0.465; 0.5,0.5;  0.625,0.535; 0.75,0.6; 0.875,0.7335; 1,1">
                                          <p:stCondLst>
                                            <p:cond delay="664"/>
                                          </p:stCondLst>
                                        </p:cTn>
                                        <p:tgtEl>
                                          <p:spTgt spid="47112">
                                            <p:txEl>
                                              <p:pRg st="4" end="4"/>
                                            </p:txEl>
                                          </p:spTgt>
                                        </p:tgtEl>
                                        <p:attrNameLst>
                                          <p:attrName>ppt_y</p:attrName>
                                        </p:attrNameLst>
                                      </p:cBhvr>
                                      <p:tavLst>
                                        <p:tav tm="0" fmla="#ppt_y-sin(pi*$)/9">
                                          <p:val>
                                            <p:fltVal val="0"/>
                                          </p:val>
                                        </p:tav>
                                        <p:tav tm="100000">
                                          <p:val>
                                            <p:fltVal val="1"/>
                                          </p:val>
                                        </p:tav>
                                      </p:tavLst>
                                    </p:anim>
                                    <p:anim calcmode="lin" valueType="num">
                                      <p:cBhvr>
                                        <p:cTn id="205" dur="332" tmFilter="0, 0; 0.125,0.2665; 0.25,0.4; 0.375,0.465; 0.5,0.5;  0.625,0.535; 0.75,0.6; 0.875,0.7335; 1,1">
                                          <p:stCondLst>
                                            <p:cond delay="1324"/>
                                          </p:stCondLst>
                                        </p:cTn>
                                        <p:tgtEl>
                                          <p:spTgt spid="47112">
                                            <p:txEl>
                                              <p:pRg st="4" end="4"/>
                                            </p:txEl>
                                          </p:spTgt>
                                        </p:tgtEl>
                                        <p:attrNameLst>
                                          <p:attrName>ppt_y</p:attrName>
                                        </p:attrNameLst>
                                      </p:cBhvr>
                                      <p:tavLst>
                                        <p:tav tm="0" fmla="#ppt_y-sin(pi*$)/27">
                                          <p:val>
                                            <p:fltVal val="0"/>
                                          </p:val>
                                        </p:tav>
                                        <p:tav tm="100000">
                                          <p:val>
                                            <p:fltVal val="1"/>
                                          </p:val>
                                        </p:tav>
                                      </p:tavLst>
                                    </p:anim>
                                    <p:anim calcmode="lin" valueType="num">
                                      <p:cBhvr>
                                        <p:cTn id="206" dur="164" tmFilter="0, 0; 0.125,0.2665; 0.25,0.4; 0.375,0.465; 0.5,0.5;  0.625,0.535; 0.75,0.6; 0.875,0.7335; 1,1">
                                          <p:stCondLst>
                                            <p:cond delay="1656"/>
                                          </p:stCondLst>
                                        </p:cTn>
                                        <p:tgtEl>
                                          <p:spTgt spid="47112">
                                            <p:txEl>
                                              <p:pRg st="4" end="4"/>
                                            </p:txEl>
                                          </p:spTgt>
                                        </p:tgtEl>
                                        <p:attrNameLst>
                                          <p:attrName>ppt_y</p:attrName>
                                        </p:attrNameLst>
                                      </p:cBhvr>
                                      <p:tavLst>
                                        <p:tav tm="0" fmla="#ppt_y-sin(pi*$)/81">
                                          <p:val>
                                            <p:fltVal val="0"/>
                                          </p:val>
                                        </p:tav>
                                        <p:tav tm="100000">
                                          <p:val>
                                            <p:fltVal val="1"/>
                                          </p:val>
                                        </p:tav>
                                      </p:tavLst>
                                    </p:anim>
                                    <p:animScale>
                                      <p:cBhvr>
                                        <p:cTn id="207" dur="26">
                                          <p:stCondLst>
                                            <p:cond delay="650"/>
                                          </p:stCondLst>
                                        </p:cTn>
                                        <p:tgtEl>
                                          <p:spTgt spid="47112">
                                            <p:txEl>
                                              <p:pRg st="4" end="4"/>
                                            </p:txEl>
                                          </p:spTgt>
                                        </p:tgtEl>
                                      </p:cBhvr>
                                      <p:to x="100000" y="60000"/>
                                    </p:animScale>
                                    <p:animScale>
                                      <p:cBhvr>
                                        <p:cTn id="208" dur="166" decel="50000">
                                          <p:stCondLst>
                                            <p:cond delay="676"/>
                                          </p:stCondLst>
                                        </p:cTn>
                                        <p:tgtEl>
                                          <p:spTgt spid="47112">
                                            <p:txEl>
                                              <p:pRg st="4" end="4"/>
                                            </p:txEl>
                                          </p:spTgt>
                                        </p:tgtEl>
                                      </p:cBhvr>
                                      <p:to x="100000" y="100000"/>
                                    </p:animScale>
                                    <p:animScale>
                                      <p:cBhvr>
                                        <p:cTn id="209" dur="26">
                                          <p:stCondLst>
                                            <p:cond delay="1312"/>
                                          </p:stCondLst>
                                        </p:cTn>
                                        <p:tgtEl>
                                          <p:spTgt spid="47112">
                                            <p:txEl>
                                              <p:pRg st="4" end="4"/>
                                            </p:txEl>
                                          </p:spTgt>
                                        </p:tgtEl>
                                      </p:cBhvr>
                                      <p:to x="100000" y="80000"/>
                                    </p:animScale>
                                    <p:animScale>
                                      <p:cBhvr>
                                        <p:cTn id="210" dur="166" decel="50000">
                                          <p:stCondLst>
                                            <p:cond delay="1338"/>
                                          </p:stCondLst>
                                        </p:cTn>
                                        <p:tgtEl>
                                          <p:spTgt spid="47112">
                                            <p:txEl>
                                              <p:pRg st="4" end="4"/>
                                            </p:txEl>
                                          </p:spTgt>
                                        </p:tgtEl>
                                      </p:cBhvr>
                                      <p:to x="100000" y="100000"/>
                                    </p:animScale>
                                    <p:animScale>
                                      <p:cBhvr>
                                        <p:cTn id="211" dur="26">
                                          <p:stCondLst>
                                            <p:cond delay="1642"/>
                                          </p:stCondLst>
                                        </p:cTn>
                                        <p:tgtEl>
                                          <p:spTgt spid="47112">
                                            <p:txEl>
                                              <p:pRg st="4" end="4"/>
                                            </p:txEl>
                                          </p:spTgt>
                                        </p:tgtEl>
                                      </p:cBhvr>
                                      <p:to x="100000" y="90000"/>
                                    </p:animScale>
                                    <p:animScale>
                                      <p:cBhvr>
                                        <p:cTn id="212" dur="166" decel="50000">
                                          <p:stCondLst>
                                            <p:cond delay="1668"/>
                                          </p:stCondLst>
                                        </p:cTn>
                                        <p:tgtEl>
                                          <p:spTgt spid="47112">
                                            <p:txEl>
                                              <p:pRg st="4" end="4"/>
                                            </p:txEl>
                                          </p:spTgt>
                                        </p:tgtEl>
                                      </p:cBhvr>
                                      <p:to x="100000" y="100000"/>
                                    </p:animScale>
                                    <p:animScale>
                                      <p:cBhvr>
                                        <p:cTn id="213" dur="26">
                                          <p:stCondLst>
                                            <p:cond delay="1808"/>
                                          </p:stCondLst>
                                        </p:cTn>
                                        <p:tgtEl>
                                          <p:spTgt spid="47112">
                                            <p:txEl>
                                              <p:pRg st="4" end="4"/>
                                            </p:txEl>
                                          </p:spTgt>
                                        </p:tgtEl>
                                      </p:cBhvr>
                                      <p:to x="100000" y="95000"/>
                                    </p:animScale>
                                    <p:animScale>
                                      <p:cBhvr>
                                        <p:cTn id="214" dur="166" decel="50000">
                                          <p:stCondLst>
                                            <p:cond delay="1834"/>
                                          </p:stCondLst>
                                        </p:cTn>
                                        <p:tgtEl>
                                          <p:spTgt spid="47112">
                                            <p:txEl>
                                              <p:pRg st="4" end="4"/>
                                            </p:txEl>
                                          </p:spTgt>
                                        </p:tgtEl>
                                      </p:cBhvr>
                                      <p:to x="100000" y="100000"/>
                                    </p:animScale>
                                  </p:childTnLst>
                                </p:cTn>
                              </p:par>
                              <p:par>
                                <p:cTn id="215" presetID="26" presetClass="entr" presetSubtype="0" fill="hold" grpId="0" nodeType="withEffect">
                                  <p:stCondLst>
                                    <p:cond delay="5000"/>
                                  </p:stCondLst>
                                  <p:childTnLst>
                                    <p:set>
                                      <p:cBhvr>
                                        <p:cTn id="216" dur="1" fill="hold">
                                          <p:stCondLst>
                                            <p:cond delay="0"/>
                                          </p:stCondLst>
                                        </p:cTn>
                                        <p:tgtEl>
                                          <p:spTgt spid="47112">
                                            <p:txEl>
                                              <p:pRg st="5" end="5"/>
                                            </p:txEl>
                                          </p:spTgt>
                                        </p:tgtEl>
                                        <p:attrNameLst>
                                          <p:attrName>style.visibility</p:attrName>
                                        </p:attrNameLst>
                                      </p:cBhvr>
                                      <p:to>
                                        <p:strVal val="visible"/>
                                      </p:to>
                                    </p:set>
                                    <p:animEffect transition="in" filter="wipe(down)">
                                      <p:cBhvr>
                                        <p:cTn id="217" dur="580">
                                          <p:stCondLst>
                                            <p:cond delay="0"/>
                                          </p:stCondLst>
                                        </p:cTn>
                                        <p:tgtEl>
                                          <p:spTgt spid="47112">
                                            <p:txEl>
                                              <p:pRg st="5" end="5"/>
                                            </p:txEl>
                                          </p:spTgt>
                                        </p:tgtEl>
                                      </p:cBhvr>
                                    </p:animEffect>
                                    <p:anim calcmode="lin" valueType="num">
                                      <p:cBhvr>
                                        <p:cTn id="218" dur="1822" tmFilter="0,0; 0.14,0.36; 0.43,0.73; 0.71,0.91; 1.0,1.0">
                                          <p:stCondLst>
                                            <p:cond delay="0"/>
                                          </p:stCondLst>
                                        </p:cTn>
                                        <p:tgtEl>
                                          <p:spTgt spid="47112">
                                            <p:txEl>
                                              <p:pRg st="5" end="5"/>
                                            </p:txEl>
                                          </p:spTgt>
                                        </p:tgtEl>
                                        <p:attrNameLst>
                                          <p:attrName>ppt_x</p:attrName>
                                        </p:attrNameLst>
                                      </p:cBhvr>
                                      <p:tavLst>
                                        <p:tav tm="0">
                                          <p:val>
                                            <p:strVal val="#ppt_x-0.25"/>
                                          </p:val>
                                        </p:tav>
                                        <p:tav tm="100000">
                                          <p:val>
                                            <p:strVal val="#ppt_x"/>
                                          </p:val>
                                        </p:tav>
                                      </p:tavLst>
                                    </p:anim>
                                    <p:anim calcmode="lin" valueType="num">
                                      <p:cBhvr>
                                        <p:cTn id="219" dur="664" tmFilter="0.0,0.0; 0.25,0.07; 0.50,0.2; 0.75,0.467; 1.0,1.0">
                                          <p:stCondLst>
                                            <p:cond delay="0"/>
                                          </p:stCondLst>
                                        </p:cTn>
                                        <p:tgtEl>
                                          <p:spTgt spid="47112">
                                            <p:txEl>
                                              <p:pRg st="5" end="5"/>
                                            </p:txEl>
                                          </p:spTgt>
                                        </p:tgtEl>
                                        <p:attrNameLst>
                                          <p:attrName>ppt_y</p:attrName>
                                        </p:attrNameLst>
                                      </p:cBhvr>
                                      <p:tavLst>
                                        <p:tav tm="0" fmla="#ppt_y-sin(pi*$)/3">
                                          <p:val>
                                            <p:fltVal val="0.5"/>
                                          </p:val>
                                        </p:tav>
                                        <p:tav tm="100000">
                                          <p:val>
                                            <p:fltVal val="1"/>
                                          </p:val>
                                        </p:tav>
                                      </p:tavLst>
                                    </p:anim>
                                    <p:anim calcmode="lin" valueType="num">
                                      <p:cBhvr>
                                        <p:cTn id="220" dur="664" tmFilter="0, 0; 0.125,0.2665; 0.25,0.4; 0.375,0.465; 0.5,0.5;  0.625,0.535; 0.75,0.6; 0.875,0.7335; 1,1">
                                          <p:stCondLst>
                                            <p:cond delay="664"/>
                                          </p:stCondLst>
                                        </p:cTn>
                                        <p:tgtEl>
                                          <p:spTgt spid="47112">
                                            <p:txEl>
                                              <p:pRg st="5" end="5"/>
                                            </p:txEl>
                                          </p:spTgt>
                                        </p:tgtEl>
                                        <p:attrNameLst>
                                          <p:attrName>ppt_y</p:attrName>
                                        </p:attrNameLst>
                                      </p:cBhvr>
                                      <p:tavLst>
                                        <p:tav tm="0" fmla="#ppt_y-sin(pi*$)/9">
                                          <p:val>
                                            <p:fltVal val="0"/>
                                          </p:val>
                                        </p:tav>
                                        <p:tav tm="100000">
                                          <p:val>
                                            <p:fltVal val="1"/>
                                          </p:val>
                                        </p:tav>
                                      </p:tavLst>
                                    </p:anim>
                                    <p:anim calcmode="lin" valueType="num">
                                      <p:cBhvr>
                                        <p:cTn id="221" dur="332" tmFilter="0, 0; 0.125,0.2665; 0.25,0.4; 0.375,0.465; 0.5,0.5;  0.625,0.535; 0.75,0.6; 0.875,0.7335; 1,1">
                                          <p:stCondLst>
                                            <p:cond delay="1324"/>
                                          </p:stCondLst>
                                        </p:cTn>
                                        <p:tgtEl>
                                          <p:spTgt spid="47112">
                                            <p:txEl>
                                              <p:pRg st="5" end="5"/>
                                            </p:txEl>
                                          </p:spTgt>
                                        </p:tgtEl>
                                        <p:attrNameLst>
                                          <p:attrName>ppt_y</p:attrName>
                                        </p:attrNameLst>
                                      </p:cBhvr>
                                      <p:tavLst>
                                        <p:tav tm="0" fmla="#ppt_y-sin(pi*$)/27">
                                          <p:val>
                                            <p:fltVal val="0"/>
                                          </p:val>
                                        </p:tav>
                                        <p:tav tm="100000">
                                          <p:val>
                                            <p:fltVal val="1"/>
                                          </p:val>
                                        </p:tav>
                                      </p:tavLst>
                                    </p:anim>
                                    <p:anim calcmode="lin" valueType="num">
                                      <p:cBhvr>
                                        <p:cTn id="222" dur="164" tmFilter="0, 0; 0.125,0.2665; 0.25,0.4; 0.375,0.465; 0.5,0.5;  0.625,0.535; 0.75,0.6; 0.875,0.7335; 1,1">
                                          <p:stCondLst>
                                            <p:cond delay="1656"/>
                                          </p:stCondLst>
                                        </p:cTn>
                                        <p:tgtEl>
                                          <p:spTgt spid="47112">
                                            <p:txEl>
                                              <p:pRg st="5" end="5"/>
                                            </p:txEl>
                                          </p:spTgt>
                                        </p:tgtEl>
                                        <p:attrNameLst>
                                          <p:attrName>ppt_y</p:attrName>
                                        </p:attrNameLst>
                                      </p:cBhvr>
                                      <p:tavLst>
                                        <p:tav tm="0" fmla="#ppt_y-sin(pi*$)/81">
                                          <p:val>
                                            <p:fltVal val="0"/>
                                          </p:val>
                                        </p:tav>
                                        <p:tav tm="100000">
                                          <p:val>
                                            <p:fltVal val="1"/>
                                          </p:val>
                                        </p:tav>
                                      </p:tavLst>
                                    </p:anim>
                                    <p:animScale>
                                      <p:cBhvr>
                                        <p:cTn id="223" dur="26">
                                          <p:stCondLst>
                                            <p:cond delay="650"/>
                                          </p:stCondLst>
                                        </p:cTn>
                                        <p:tgtEl>
                                          <p:spTgt spid="47112">
                                            <p:txEl>
                                              <p:pRg st="5" end="5"/>
                                            </p:txEl>
                                          </p:spTgt>
                                        </p:tgtEl>
                                      </p:cBhvr>
                                      <p:to x="100000" y="60000"/>
                                    </p:animScale>
                                    <p:animScale>
                                      <p:cBhvr>
                                        <p:cTn id="224" dur="166" decel="50000">
                                          <p:stCondLst>
                                            <p:cond delay="676"/>
                                          </p:stCondLst>
                                        </p:cTn>
                                        <p:tgtEl>
                                          <p:spTgt spid="47112">
                                            <p:txEl>
                                              <p:pRg st="5" end="5"/>
                                            </p:txEl>
                                          </p:spTgt>
                                        </p:tgtEl>
                                      </p:cBhvr>
                                      <p:to x="100000" y="100000"/>
                                    </p:animScale>
                                    <p:animScale>
                                      <p:cBhvr>
                                        <p:cTn id="225" dur="26">
                                          <p:stCondLst>
                                            <p:cond delay="1312"/>
                                          </p:stCondLst>
                                        </p:cTn>
                                        <p:tgtEl>
                                          <p:spTgt spid="47112">
                                            <p:txEl>
                                              <p:pRg st="5" end="5"/>
                                            </p:txEl>
                                          </p:spTgt>
                                        </p:tgtEl>
                                      </p:cBhvr>
                                      <p:to x="100000" y="80000"/>
                                    </p:animScale>
                                    <p:animScale>
                                      <p:cBhvr>
                                        <p:cTn id="226" dur="166" decel="50000">
                                          <p:stCondLst>
                                            <p:cond delay="1338"/>
                                          </p:stCondLst>
                                        </p:cTn>
                                        <p:tgtEl>
                                          <p:spTgt spid="47112">
                                            <p:txEl>
                                              <p:pRg st="5" end="5"/>
                                            </p:txEl>
                                          </p:spTgt>
                                        </p:tgtEl>
                                      </p:cBhvr>
                                      <p:to x="100000" y="100000"/>
                                    </p:animScale>
                                    <p:animScale>
                                      <p:cBhvr>
                                        <p:cTn id="227" dur="26">
                                          <p:stCondLst>
                                            <p:cond delay="1642"/>
                                          </p:stCondLst>
                                        </p:cTn>
                                        <p:tgtEl>
                                          <p:spTgt spid="47112">
                                            <p:txEl>
                                              <p:pRg st="5" end="5"/>
                                            </p:txEl>
                                          </p:spTgt>
                                        </p:tgtEl>
                                      </p:cBhvr>
                                      <p:to x="100000" y="90000"/>
                                    </p:animScale>
                                    <p:animScale>
                                      <p:cBhvr>
                                        <p:cTn id="228" dur="166" decel="50000">
                                          <p:stCondLst>
                                            <p:cond delay="1668"/>
                                          </p:stCondLst>
                                        </p:cTn>
                                        <p:tgtEl>
                                          <p:spTgt spid="47112">
                                            <p:txEl>
                                              <p:pRg st="5" end="5"/>
                                            </p:txEl>
                                          </p:spTgt>
                                        </p:tgtEl>
                                      </p:cBhvr>
                                      <p:to x="100000" y="100000"/>
                                    </p:animScale>
                                    <p:animScale>
                                      <p:cBhvr>
                                        <p:cTn id="229" dur="26">
                                          <p:stCondLst>
                                            <p:cond delay="1808"/>
                                          </p:stCondLst>
                                        </p:cTn>
                                        <p:tgtEl>
                                          <p:spTgt spid="47112">
                                            <p:txEl>
                                              <p:pRg st="5" end="5"/>
                                            </p:txEl>
                                          </p:spTgt>
                                        </p:tgtEl>
                                      </p:cBhvr>
                                      <p:to x="100000" y="95000"/>
                                    </p:animScale>
                                    <p:animScale>
                                      <p:cBhvr>
                                        <p:cTn id="230" dur="166" decel="50000">
                                          <p:stCondLst>
                                            <p:cond delay="1834"/>
                                          </p:stCondLst>
                                        </p:cTn>
                                        <p:tgtEl>
                                          <p:spTgt spid="47112">
                                            <p:txEl>
                                              <p:pRg st="5" end="5"/>
                                            </p:txEl>
                                          </p:spTgt>
                                        </p:tgtEl>
                                      </p:cBhvr>
                                      <p:to x="100000" y="100000"/>
                                    </p:animScale>
                                  </p:childTnLst>
                                </p:cTn>
                              </p:par>
                              <p:par>
                                <p:cTn id="231" presetID="26" presetClass="entr" presetSubtype="0" fill="hold" grpId="0" nodeType="withEffect">
                                  <p:stCondLst>
                                    <p:cond delay="5000"/>
                                  </p:stCondLst>
                                  <p:childTnLst>
                                    <p:set>
                                      <p:cBhvr>
                                        <p:cTn id="232" dur="1" fill="hold">
                                          <p:stCondLst>
                                            <p:cond delay="0"/>
                                          </p:stCondLst>
                                        </p:cTn>
                                        <p:tgtEl>
                                          <p:spTgt spid="47112">
                                            <p:txEl>
                                              <p:pRg st="6" end="6"/>
                                            </p:txEl>
                                          </p:spTgt>
                                        </p:tgtEl>
                                        <p:attrNameLst>
                                          <p:attrName>style.visibility</p:attrName>
                                        </p:attrNameLst>
                                      </p:cBhvr>
                                      <p:to>
                                        <p:strVal val="visible"/>
                                      </p:to>
                                    </p:set>
                                    <p:animEffect transition="in" filter="wipe(down)">
                                      <p:cBhvr>
                                        <p:cTn id="233" dur="580">
                                          <p:stCondLst>
                                            <p:cond delay="0"/>
                                          </p:stCondLst>
                                        </p:cTn>
                                        <p:tgtEl>
                                          <p:spTgt spid="47112">
                                            <p:txEl>
                                              <p:pRg st="6" end="6"/>
                                            </p:txEl>
                                          </p:spTgt>
                                        </p:tgtEl>
                                      </p:cBhvr>
                                    </p:animEffect>
                                    <p:anim calcmode="lin" valueType="num">
                                      <p:cBhvr>
                                        <p:cTn id="234" dur="1822" tmFilter="0,0; 0.14,0.36; 0.43,0.73; 0.71,0.91; 1.0,1.0">
                                          <p:stCondLst>
                                            <p:cond delay="0"/>
                                          </p:stCondLst>
                                        </p:cTn>
                                        <p:tgtEl>
                                          <p:spTgt spid="47112">
                                            <p:txEl>
                                              <p:pRg st="6" end="6"/>
                                            </p:txEl>
                                          </p:spTgt>
                                        </p:tgtEl>
                                        <p:attrNameLst>
                                          <p:attrName>ppt_x</p:attrName>
                                        </p:attrNameLst>
                                      </p:cBhvr>
                                      <p:tavLst>
                                        <p:tav tm="0">
                                          <p:val>
                                            <p:strVal val="#ppt_x-0.25"/>
                                          </p:val>
                                        </p:tav>
                                        <p:tav tm="100000">
                                          <p:val>
                                            <p:strVal val="#ppt_x"/>
                                          </p:val>
                                        </p:tav>
                                      </p:tavLst>
                                    </p:anim>
                                    <p:anim calcmode="lin" valueType="num">
                                      <p:cBhvr>
                                        <p:cTn id="235" dur="664" tmFilter="0.0,0.0; 0.25,0.07; 0.50,0.2; 0.75,0.467; 1.0,1.0">
                                          <p:stCondLst>
                                            <p:cond delay="0"/>
                                          </p:stCondLst>
                                        </p:cTn>
                                        <p:tgtEl>
                                          <p:spTgt spid="47112">
                                            <p:txEl>
                                              <p:pRg st="6" end="6"/>
                                            </p:txEl>
                                          </p:spTgt>
                                        </p:tgtEl>
                                        <p:attrNameLst>
                                          <p:attrName>ppt_y</p:attrName>
                                        </p:attrNameLst>
                                      </p:cBhvr>
                                      <p:tavLst>
                                        <p:tav tm="0" fmla="#ppt_y-sin(pi*$)/3">
                                          <p:val>
                                            <p:fltVal val="0.5"/>
                                          </p:val>
                                        </p:tav>
                                        <p:tav tm="100000">
                                          <p:val>
                                            <p:fltVal val="1"/>
                                          </p:val>
                                        </p:tav>
                                      </p:tavLst>
                                    </p:anim>
                                    <p:anim calcmode="lin" valueType="num">
                                      <p:cBhvr>
                                        <p:cTn id="236" dur="664" tmFilter="0, 0; 0.125,0.2665; 0.25,0.4; 0.375,0.465; 0.5,0.5;  0.625,0.535; 0.75,0.6; 0.875,0.7335; 1,1">
                                          <p:stCondLst>
                                            <p:cond delay="664"/>
                                          </p:stCondLst>
                                        </p:cTn>
                                        <p:tgtEl>
                                          <p:spTgt spid="47112">
                                            <p:txEl>
                                              <p:pRg st="6" end="6"/>
                                            </p:txEl>
                                          </p:spTgt>
                                        </p:tgtEl>
                                        <p:attrNameLst>
                                          <p:attrName>ppt_y</p:attrName>
                                        </p:attrNameLst>
                                      </p:cBhvr>
                                      <p:tavLst>
                                        <p:tav tm="0" fmla="#ppt_y-sin(pi*$)/9">
                                          <p:val>
                                            <p:fltVal val="0"/>
                                          </p:val>
                                        </p:tav>
                                        <p:tav tm="100000">
                                          <p:val>
                                            <p:fltVal val="1"/>
                                          </p:val>
                                        </p:tav>
                                      </p:tavLst>
                                    </p:anim>
                                    <p:anim calcmode="lin" valueType="num">
                                      <p:cBhvr>
                                        <p:cTn id="237" dur="332" tmFilter="0, 0; 0.125,0.2665; 0.25,0.4; 0.375,0.465; 0.5,0.5;  0.625,0.535; 0.75,0.6; 0.875,0.7335; 1,1">
                                          <p:stCondLst>
                                            <p:cond delay="1324"/>
                                          </p:stCondLst>
                                        </p:cTn>
                                        <p:tgtEl>
                                          <p:spTgt spid="47112">
                                            <p:txEl>
                                              <p:pRg st="6" end="6"/>
                                            </p:txEl>
                                          </p:spTgt>
                                        </p:tgtEl>
                                        <p:attrNameLst>
                                          <p:attrName>ppt_y</p:attrName>
                                        </p:attrNameLst>
                                      </p:cBhvr>
                                      <p:tavLst>
                                        <p:tav tm="0" fmla="#ppt_y-sin(pi*$)/27">
                                          <p:val>
                                            <p:fltVal val="0"/>
                                          </p:val>
                                        </p:tav>
                                        <p:tav tm="100000">
                                          <p:val>
                                            <p:fltVal val="1"/>
                                          </p:val>
                                        </p:tav>
                                      </p:tavLst>
                                    </p:anim>
                                    <p:anim calcmode="lin" valueType="num">
                                      <p:cBhvr>
                                        <p:cTn id="238" dur="164" tmFilter="0, 0; 0.125,0.2665; 0.25,0.4; 0.375,0.465; 0.5,0.5;  0.625,0.535; 0.75,0.6; 0.875,0.7335; 1,1">
                                          <p:stCondLst>
                                            <p:cond delay="1656"/>
                                          </p:stCondLst>
                                        </p:cTn>
                                        <p:tgtEl>
                                          <p:spTgt spid="47112">
                                            <p:txEl>
                                              <p:pRg st="6" end="6"/>
                                            </p:txEl>
                                          </p:spTgt>
                                        </p:tgtEl>
                                        <p:attrNameLst>
                                          <p:attrName>ppt_y</p:attrName>
                                        </p:attrNameLst>
                                      </p:cBhvr>
                                      <p:tavLst>
                                        <p:tav tm="0" fmla="#ppt_y-sin(pi*$)/81">
                                          <p:val>
                                            <p:fltVal val="0"/>
                                          </p:val>
                                        </p:tav>
                                        <p:tav tm="100000">
                                          <p:val>
                                            <p:fltVal val="1"/>
                                          </p:val>
                                        </p:tav>
                                      </p:tavLst>
                                    </p:anim>
                                    <p:animScale>
                                      <p:cBhvr>
                                        <p:cTn id="239" dur="26">
                                          <p:stCondLst>
                                            <p:cond delay="650"/>
                                          </p:stCondLst>
                                        </p:cTn>
                                        <p:tgtEl>
                                          <p:spTgt spid="47112">
                                            <p:txEl>
                                              <p:pRg st="6" end="6"/>
                                            </p:txEl>
                                          </p:spTgt>
                                        </p:tgtEl>
                                      </p:cBhvr>
                                      <p:to x="100000" y="60000"/>
                                    </p:animScale>
                                    <p:animScale>
                                      <p:cBhvr>
                                        <p:cTn id="240" dur="166" decel="50000">
                                          <p:stCondLst>
                                            <p:cond delay="676"/>
                                          </p:stCondLst>
                                        </p:cTn>
                                        <p:tgtEl>
                                          <p:spTgt spid="47112">
                                            <p:txEl>
                                              <p:pRg st="6" end="6"/>
                                            </p:txEl>
                                          </p:spTgt>
                                        </p:tgtEl>
                                      </p:cBhvr>
                                      <p:to x="100000" y="100000"/>
                                    </p:animScale>
                                    <p:animScale>
                                      <p:cBhvr>
                                        <p:cTn id="241" dur="26">
                                          <p:stCondLst>
                                            <p:cond delay="1312"/>
                                          </p:stCondLst>
                                        </p:cTn>
                                        <p:tgtEl>
                                          <p:spTgt spid="47112">
                                            <p:txEl>
                                              <p:pRg st="6" end="6"/>
                                            </p:txEl>
                                          </p:spTgt>
                                        </p:tgtEl>
                                      </p:cBhvr>
                                      <p:to x="100000" y="80000"/>
                                    </p:animScale>
                                    <p:animScale>
                                      <p:cBhvr>
                                        <p:cTn id="242" dur="166" decel="50000">
                                          <p:stCondLst>
                                            <p:cond delay="1338"/>
                                          </p:stCondLst>
                                        </p:cTn>
                                        <p:tgtEl>
                                          <p:spTgt spid="47112">
                                            <p:txEl>
                                              <p:pRg st="6" end="6"/>
                                            </p:txEl>
                                          </p:spTgt>
                                        </p:tgtEl>
                                      </p:cBhvr>
                                      <p:to x="100000" y="100000"/>
                                    </p:animScale>
                                    <p:animScale>
                                      <p:cBhvr>
                                        <p:cTn id="243" dur="26">
                                          <p:stCondLst>
                                            <p:cond delay="1642"/>
                                          </p:stCondLst>
                                        </p:cTn>
                                        <p:tgtEl>
                                          <p:spTgt spid="47112">
                                            <p:txEl>
                                              <p:pRg st="6" end="6"/>
                                            </p:txEl>
                                          </p:spTgt>
                                        </p:tgtEl>
                                      </p:cBhvr>
                                      <p:to x="100000" y="90000"/>
                                    </p:animScale>
                                    <p:animScale>
                                      <p:cBhvr>
                                        <p:cTn id="244" dur="166" decel="50000">
                                          <p:stCondLst>
                                            <p:cond delay="1668"/>
                                          </p:stCondLst>
                                        </p:cTn>
                                        <p:tgtEl>
                                          <p:spTgt spid="47112">
                                            <p:txEl>
                                              <p:pRg st="6" end="6"/>
                                            </p:txEl>
                                          </p:spTgt>
                                        </p:tgtEl>
                                      </p:cBhvr>
                                      <p:to x="100000" y="100000"/>
                                    </p:animScale>
                                    <p:animScale>
                                      <p:cBhvr>
                                        <p:cTn id="245" dur="26">
                                          <p:stCondLst>
                                            <p:cond delay="1808"/>
                                          </p:stCondLst>
                                        </p:cTn>
                                        <p:tgtEl>
                                          <p:spTgt spid="47112">
                                            <p:txEl>
                                              <p:pRg st="6" end="6"/>
                                            </p:txEl>
                                          </p:spTgt>
                                        </p:tgtEl>
                                      </p:cBhvr>
                                      <p:to x="100000" y="95000"/>
                                    </p:animScale>
                                    <p:animScale>
                                      <p:cBhvr>
                                        <p:cTn id="246" dur="166" decel="50000">
                                          <p:stCondLst>
                                            <p:cond delay="1834"/>
                                          </p:stCondLst>
                                        </p:cTn>
                                        <p:tgtEl>
                                          <p:spTgt spid="47112">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build="p"/>
      <p:bldP spid="4711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70C0">
            <a:alpha val="60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Outside employment</a:t>
            </a:r>
          </a:p>
        </p:txBody>
      </p:sp>
      <p:sp>
        <p:nvSpPr>
          <p:cNvPr id="3" name="Content Placeholder 2"/>
          <p:cNvSpPr>
            <a:spLocks noGrp="1"/>
          </p:cNvSpPr>
          <p:nvPr>
            <p:ph idx="1"/>
          </p:nvPr>
        </p:nvSpPr>
        <p:spPr/>
        <p:txBody>
          <a:bodyPr>
            <a:normAutofit/>
          </a:bodyPr>
          <a:lstStyle/>
          <a:p>
            <a:pPr marL="0" indent="0">
              <a:buNone/>
            </a:pPr>
            <a:r>
              <a:rPr lang="en-US" sz="3200" dirty="0"/>
              <a:t>A public servant shall not accept outside employment from any person or business that </a:t>
            </a:r>
          </a:p>
          <a:p>
            <a:pPr marL="0" indent="0">
              <a:buNone/>
            </a:pPr>
            <a:r>
              <a:rPr lang="en-US" sz="3200" dirty="0"/>
              <a:t>	 	1.  does business with or </a:t>
            </a:r>
          </a:p>
          <a:p>
            <a:pPr marL="0" indent="0">
              <a:buNone/>
            </a:pPr>
            <a:r>
              <a:rPr lang="en-US" sz="3200" dirty="0"/>
              <a:t>		2.  is regulated by </a:t>
            </a:r>
          </a:p>
          <a:p>
            <a:pPr marL="0" indent="0">
              <a:buNone/>
            </a:pPr>
            <a:r>
              <a:rPr lang="en-US" sz="3200" dirty="0"/>
              <a:t>their agency UNLESS the public servant has the approval of their appointing authority.</a:t>
            </a:r>
          </a:p>
        </p:txBody>
      </p:sp>
    </p:spTree>
    <p:extLst>
      <p:ext uri="{BB962C8B-B14F-4D97-AF65-F5344CB8AC3E}">
        <p14:creationId xmlns:p14="http://schemas.microsoft.com/office/powerpoint/2010/main" val="3383170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0000">
            <a:alpha val="75000"/>
          </a:srgbClr>
        </a:solidFill>
        <a:effectLst/>
      </p:bgPr>
    </p:bg>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p:txBody>
          <a:bodyPr>
            <a:normAutofit/>
          </a:bodyPr>
          <a:lstStyle/>
          <a:p>
            <a:r>
              <a:rPr lang="en-US" sz="2800" dirty="0"/>
              <a:t>Before leaving state service</a:t>
            </a:r>
          </a:p>
        </p:txBody>
      </p:sp>
      <p:sp>
        <p:nvSpPr>
          <p:cNvPr id="60418" name="Rectangle 3"/>
          <p:cNvSpPr>
            <a:spLocks noGrp="1" noChangeArrowheads="1"/>
          </p:cNvSpPr>
          <p:nvPr>
            <p:ph idx="1"/>
          </p:nvPr>
        </p:nvSpPr>
        <p:spPr>
          <a:xfrm>
            <a:off x="1981200" y="1905001"/>
            <a:ext cx="8229600" cy="4530725"/>
          </a:xfrm>
        </p:spPr>
        <p:txBody>
          <a:bodyPr>
            <a:normAutofit/>
          </a:bodyPr>
          <a:lstStyle/>
          <a:p>
            <a:pPr marL="0" indent="0">
              <a:buNone/>
            </a:pPr>
            <a:r>
              <a:rPr lang="en-US" dirty="0"/>
              <a:t>A public servant is prohibited from negotiating for future employment with a person or business that does business with or is regulated by their agency if the public servant is directly involved in any matters relating to the prospective employer . . .</a:t>
            </a:r>
          </a:p>
          <a:p>
            <a:pPr marL="0" indent="0">
              <a:buNone/>
            </a:pPr>
            <a:r>
              <a:rPr lang="en-US" b="1" dirty="0">
                <a:solidFill>
                  <a:srgbClr val="FF0000"/>
                </a:solidFill>
              </a:rPr>
              <a:t>UNLESS</a:t>
            </a:r>
            <a:r>
              <a:rPr lang="en-US" dirty="0"/>
              <a:t> they first abstain in writing to their supervisor and recuse from being involved in any matters related to the prospective employer for the remainder of their employment. </a:t>
            </a:r>
          </a:p>
          <a:p>
            <a:pPr algn="just">
              <a:buFont typeface="Wingdings" pitchFamily="2" charset="2"/>
              <a:buNone/>
            </a:pPr>
            <a:endParaRPr lang="en-US" dirty="0"/>
          </a:p>
        </p:txBody>
      </p:sp>
    </p:spTree>
    <p:extLst>
      <p:ext uri="{BB962C8B-B14F-4D97-AF65-F5344CB8AC3E}">
        <p14:creationId xmlns:p14="http://schemas.microsoft.com/office/powerpoint/2010/main" val="1583232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13B43-699E-F628-13B9-ED5B38E74BB7}"/>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5FC324BA-F720-1712-DF84-0ED0E7605869}"/>
              </a:ext>
            </a:extLst>
          </p:cNvPr>
          <p:cNvPicPr>
            <a:picLocks noGrp="1" noChangeAspect="1"/>
          </p:cNvPicPr>
          <p:nvPr>
            <p:ph idx="1"/>
          </p:nvPr>
        </p:nvPicPr>
        <p:blipFill>
          <a:blip r:embed="rId2"/>
          <a:stretch>
            <a:fillRect/>
          </a:stretch>
        </p:blipFill>
        <p:spPr>
          <a:xfrm>
            <a:off x="254000" y="0"/>
            <a:ext cx="11531600" cy="6858000"/>
          </a:xfrm>
        </p:spPr>
      </p:pic>
    </p:spTree>
    <p:extLst>
      <p:ext uri="{BB962C8B-B14F-4D97-AF65-F5344CB8AC3E}">
        <p14:creationId xmlns:p14="http://schemas.microsoft.com/office/powerpoint/2010/main" val="12605085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24000" y="277813"/>
            <a:ext cx="8229600" cy="1143000"/>
          </a:xfrm>
        </p:spPr>
        <p:txBody>
          <a:bodyPr>
            <a:normAutofit/>
          </a:bodyPr>
          <a:lstStyle/>
          <a:p>
            <a:pPr eaLnBrk="1" hangingPunct="1">
              <a:defRPr/>
            </a:pPr>
            <a:r>
              <a:rPr lang="en-US" sz="4200" dirty="0"/>
              <a:t>What if I’m not sure?</a:t>
            </a:r>
          </a:p>
        </p:txBody>
      </p:sp>
      <p:sp>
        <p:nvSpPr>
          <p:cNvPr id="3" name="Content Placeholder 2"/>
          <p:cNvSpPr>
            <a:spLocks noGrp="1"/>
          </p:cNvSpPr>
          <p:nvPr>
            <p:ph idx="4294967295"/>
          </p:nvPr>
        </p:nvSpPr>
        <p:spPr>
          <a:xfrm>
            <a:off x="1524000" y="1600201"/>
            <a:ext cx="8229600" cy="4530725"/>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eaLnBrk="1" hangingPunct="1">
              <a:buFont typeface="Wingdings" pitchFamily="2" charset="2"/>
              <a:buNone/>
              <a:defRPr/>
            </a:pPr>
            <a:endParaRPr lang="en-US" dirty="0"/>
          </a:p>
          <a:p>
            <a:pPr algn="ctr" eaLnBrk="1" hangingPunct="1">
              <a:buFont typeface="Wingdings" pitchFamily="2" charset="2"/>
              <a:buNone/>
              <a:defRPr/>
            </a:pPr>
            <a:r>
              <a:rPr lang="en-US" dirty="0"/>
              <a:t>When in doubt, contact the agency’s ethics officer or </a:t>
            </a:r>
          </a:p>
          <a:p>
            <a:pPr algn="ctr" eaLnBrk="1" hangingPunct="1">
              <a:buFont typeface="Wingdings" pitchFamily="2" charset="2"/>
              <a:buNone/>
              <a:defRPr/>
            </a:pPr>
            <a:r>
              <a:rPr lang="en-US" dirty="0"/>
              <a:t>Executive Branch Ethics Commission</a:t>
            </a:r>
          </a:p>
          <a:p>
            <a:pPr algn="ctr" eaLnBrk="1" hangingPunct="1">
              <a:buFont typeface="Wingdings" pitchFamily="2" charset="2"/>
              <a:buNone/>
              <a:defRPr/>
            </a:pPr>
            <a:endParaRPr lang="en-US" dirty="0"/>
          </a:p>
          <a:p>
            <a:pPr lvl="2">
              <a:defRPr/>
            </a:pPr>
            <a:r>
              <a:rPr lang="en-US" sz="1600" dirty="0"/>
              <a:t>Susan Stokley Clary</a:t>
            </a:r>
            <a:r>
              <a:rPr lang="en-US" sz="1600" b="1" dirty="0"/>
              <a:t>, Executive Director</a:t>
            </a:r>
            <a:r>
              <a:rPr lang="en-US" sz="1600" dirty="0"/>
              <a:t> </a:t>
            </a:r>
            <a:br>
              <a:rPr lang="en-US" dirty="0"/>
            </a:br>
            <a:r>
              <a:rPr lang="en-US" dirty="0"/>
              <a:t>		    Executive Branch Ethics Commission </a:t>
            </a:r>
            <a:br>
              <a:rPr lang="en-US" dirty="0"/>
            </a:br>
            <a:r>
              <a:rPr lang="en-US" dirty="0"/>
              <a:t>		    1025 Capital Center Drive, Suite 104</a:t>
            </a:r>
            <a:br>
              <a:rPr lang="en-US" dirty="0"/>
            </a:br>
            <a:r>
              <a:rPr lang="en-US" dirty="0"/>
              <a:t>		    Frankfort, KY 40601 </a:t>
            </a:r>
            <a:br>
              <a:rPr lang="en-US" dirty="0"/>
            </a:br>
            <a:r>
              <a:rPr lang="en-US" dirty="0"/>
              <a:t>		    (502) 564-7954</a:t>
            </a:r>
          </a:p>
          <a:p>
            <a:pPr lvl="6">
              <a:defRPr/>
            </a:pPr>
            <a:r>
              <a:rPr lang="en-US" dirty="0"/>
              <a:t>Susan.Clary@ky.gov</a:t>
            </a:r>
          </a:p>
          <a:p>
            <a:pPr marL="0" indent="0">
              <a:buNone/>
              <a:defRPr/>
            </a:pPr>
            <a:r>
              <a:rPr lang="en-US" dirty="0"/>
              <a:t>		</a:t>
            </a:r>
          </a:p>
          <a:p>
            <a:pPr eaLnBrk="1" hangingPunct="1">
              <a:defRPr/>
            </a:pPr>
            <a:endParaRPr lang="en-US" dirty="0"/>
          </a:p>
        </p:txBody>
      </p:sp>
    </p:spTree>
  </p:cSld>
  <p:clrMapOvr>
    <a:masterClrMapping/>
  </p:clrMapOvr>
  <p:transition spd="slow">
    <p:cover dir="d"/>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1F31B5-1508-0C88-AD94-44C8854BCC81}"/>
              </a:ext>
            </a:extLst>
          </p:cNvPr>
          <p:cNvSpPr>
            <a:spLocks noGrp="1"/>
          </p:cNvSpPr>
          <p:nvPr>
            <p:ph type="title"/>
          </p:nvPr>
        </p:nvSpPr>
        <p:spPr>
          <a:xfrm>
            <a:off x="1136397" y="502020"/>
            <a:ext cx="5323715" cy="1642970"/>
          </a:xfrm>
        </p:spPr>
        <p:txBody>
          <a:bodyPr vert="horz" lIns="91440" tIns="45720" rIns="91440" bIns="45720" rtlCol="0" anchor="b">
            <a:normAutofit/>
          </a:bodyPr>
          <a:lstStyle/>
          <a:p>
            <a:r>
              <a:rPr lang="en-US" sz="4000" kern="1200" dirty="0">
                <a:latin typeface="+mj-lt"/>
                <a:ea typeface="+mj-ea"/>
                <a:cs typeface="+mj-cs"/>
              </a:rPr>
              <a:t>The Executive Branch Ethics Commission</a:t>
            </a:r>
          </a:p>
        </p:txBody>
      </p:sp>
      <p:sp>
        <p:nvSpPr>
          <p:cNvPr id="13" name="Rectangle 12">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Graphic 5" descr="Gavel">
            <a:extLst>
              <a:ext uri="{FF2B5EF4-FFF2-40B4-BE49-F238E27FC236}">
                <a16:creationId xmlns:a16="http://schemas.microsoft.com/office/drawing/2014/main" id="{66A08C23-CBD6-264B-2ECB-D6AD26438C8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75967" y="1359681"/>
            <a:ext cx="4170530" cy="4170530"/>
          </a:xfrm>
          <a:prstGeom prst="rect">
            <a:avLst/>
          </a:prstGeom>
        </p:spPr>
      </p:pic>
      <p:sp>
        <p:nvSpPr>
          <p:cNvPr id="4" name="TextBox 3">
            <a:extLst>
              <a:ext uri="{FF2B5EF4-FFF2-40B4-BE49-F238E27FC236}">
                <a16:creationId xmlns:a16="http://schemas.microsoft.com/office/drawing/2014/main" id="{4D97808A-0B57-6032-4DC0-A072CF4B9796}"/>
              </a:ext>
            </a:extLst>
          </p:cNvPr>
          <p:cNvSpPr txBox="1"/>
          <p:nvPr/>
        </p:nvSpPr>
        <p:spPr>
          <a:xfrm flipH="1">
            <a:off x="14408991" y="8199782"/>
            <a:ext cx="141896" cy="9664184"/>
          </a:xfrm>
          <a:prstGeom prst="rect">
            <a:avLst/>
          </a:prstGeom>
          <a:noFill/>
        </p:spPr>
        <p:txBody>
          <a:bodyPr wrap="square">
            <a:spAutoFit/>
          </a:bodyPr>
          <a:lstStyle/>
          <a:p>
            <a:endParaRPr lang="en-US" sz="1000" b="0" i="0" u="none" strike="noStrike" baseline="0" dirty="0">
              <a:latin typeface="Times New Roman" panose="02020603050405020304" pitchFamily="18" charset="0"/>
            </a:endParaRPr>
          </a:p>
          <a:p>
            <a:pPr marR="29710"/>
            <a:r>
              <a:rPr lang="en-US" sz="1100" b="0" i="0" u="none" strike="noStrike" baseline="0" dirty="0">
                <a:latin typeface="Arial" panose="020B0604020202020204" pitchFamily="34" charset="0"/>
              </a:rPr>
              <a:t>You must review all of the content </a:t>
            </a:r>
            <a:r>
              <a:rPr lang="en-US" sz="1100" b="0" i="0" u="none" strike="noStrike" baseline="0" dirty="0" err="1">
                <a:latin typeface="Arial" panose="020B0604020202020204" pitchFamily="34" charset="0"/>
              </a:rPr>
              <a:t>othis</a:t>
            </a:r>
            <a:r>
              <a:rPr lang="en-US" sz="1100" b="0" i="0" u="none" strike="noStrike" baseline="0" dirty="0">
                <a:latin typeface="Arial" panose="020B0604020202020204" pitchFamily="34" charset="0"/>
              </a:rPr>
              <a:t> slide before continuing.</a:t>
            </a:r>
          </a:p>
          <a:p>
            <a:pPr algn="ctr"/>
            <a:endParaRPr lang="en-US" sz="700" b="0" i="0" u="none" strike="noStrike" baseline="0" dirty="0">
              <a:solidFill>
                <a:srgbClr val="F2F6F6"/>
              </a:solidFill>
              <a:latin typeface="Arial" panose="020B0604020202020204" pitchFamily="34" charset="0"/>
            </a:endParaRPr>
          </a:p>
        </p:txBody>
      </p:sp>
      <p:sp>
        <p:nvSpPr>
          <p:cNvPr id="7" name="Content Placeholder 6">
            <a:extLst>
              <a:ext uri="{FF2B5EF4-FFF2-40B4-BE49-F238E27FC236}">
                <a16:creationId xmlns:a16="http://schemas.microsoft.com/office/drawing/2014/main" id="{84055C63-1761-46C6-E885-0F0B85C2518D}"/>
              </a:ext>
            </a:extLst>
          </p:cNvPr>
          <p:cNvSpPr>
            <a:spLocks noGrp="1"/>
          </p:cNvSpPr>
          <p:nvPr>
            <p:ph idx="1"/>
          </p:nvPr>
        </p:nvSpPr>
        <p:spPr>
          <a:xfrm>
            <a:off x="715617" y="3200172"/>
            <a:ext cx="5903150" cy="2956685"/>
          </a:xfrm>
        </p:spPr>
        <p:txBody>
          <a:bodyPr/>
          <a:lstStyle/>
          <a:p>
            <a:r>
              <a:rPr lang="en-US" dirty="0"/>
              <a:t>The Executive Branch Ethics Commission is an independent agency that administers and enforces the Executive Branch Code of Ethics codified in KRS Chapter 11A.</a:t>
            </a:r>
          </a:p>
        </p:txBody>
      </p:sp>
    </p:spTree>
    <p:extLst>
      <p:ext uri="{BB962C8B-B14F-4D97-AF65-F5344CB8AC3E}">
        <p14:creationId xmlns:p14="http://schemas.microsoft.com/office/powerpoint/2010/main" val="142297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F94BB2-E1B8-1B79-DB87-81C79DAEEEA1}"/>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All Public Servants are covered by the Ethics Code</a:t>
            </a:r>
            <a:br>
              <a:rPr lang="en-US" sz="4000" dirty="0">
                <a:solidFill>
                  <a:srgbClr val="FFFFFF"/>
                </a:solidFill>
              </a:rPr>
            </a:br>
            <a:endParaRPr lang="en-US" sz="4000" dirty="0">
              <a:solidFill>
                <a:srgbClr val="FFFFFF"/>
              </a:solidFill>
            </a:endParaRPr>
          </a:p>
        </p:txBody>
      </p:sp>
      <p:sp>
        <p:nvSpPr>
          <p:cNvPr id="3" name="Content Placeholder 2">
            <a:extLst>
              <a:ext uri="{FF2B5EF4-FFF2-40B4-BE49-F238E27FC236}">
                <a16:creationId xmlns:a16="http://schemas.microsoft.com/office/drawing/2014/main" id="{024EB108-64BC-6537-9B58-0C92655CBBDF}"/>
              </a:ext>
            </a:extLst>
          </p:cNvPr>
          <p:cNvSpPr>
            <a:spLocks noGrp="1"/>
          </p:cNvSpPr>
          <p:nvPr>
            <p:ph idx="1"/>
          </p:nvPr>
        </p:nvSpPr>
        <p:spPr>
          <a:xfrm>
            <a:off x="4810259" y="649480"/>
            <a:ext cx="6555347" cy="5546047"/>
          </a:xfrm>
        </p:spPr>
        <p:txBody>
          <a:bodyPr anchor="ctr">
            <a:normAutofit/>
          </a:bodyPr>
          <a:lstStyle/>
          <a:p>
            <a:r>
              <a:rPr lang="en-US" sz="3200" b="1" i="0" u="none" strike="noStrike" baseline="0" dirty="0">
                <a:solidFill>
                  <a:srgbClr val="494949"/>
                </a:solidFill>
                <a:latin typeface="Arial" panose="020B0604020202020204" pitchFamily="34" charset="0"/>
              </a:rPr>
              <a:t>Who is covered by the Ethics Code?</a:t>
            </a:r>
          </a:p>
          <a:p>
            <a:endParaRPr lang="en-US" sz="1400" b="1" i="0" u="none" strike="noStrike" baseline="0" dirty="0">
              <a:latin typeface="Arial" panose="020B0604020202020204" pitchFamily="34" charset="0"/>
            </a:endParaRPr>
          </a:p>
          <a:p>
            <a:pPr marR="31810"/>
            <a:r>
              <a:rPr lang="en-US" sz="2000" b="0" i="0" u="none" strike="noStrike" baseline="0" dirty="0">
                <a:solidFill>
                  <a:srgbClr val="010101"/>
                </a:solidFill>
              </a:rPr>
              <a:t>Every employee of an executive branch agency is a Public Servant covered by the Ethics Code. Public Servants are responsible for knowing and complying with these laws. </a:t>
            </a:r>
          </a:p>
          <a:p>
            <a:pPr marR="31810" lvl="1"/>
            <a:r>
              <a:rPr lang="en-US" sz="2000" b="0" i="0" u="none" strike="noStrike" baseline="0" dirty="0">
                <a:solidFill>
                  <a:srgbClr val="010101"/>
                </a:solidFill>
              </a:rPr>
              <a:t>Any person who is hired through a contract with a state agency to perform a function of a position that is full-time and non-seasonal is also considered to be a public servant.</a:t>
            </a:r>
          </a:p>
          <a:p>
            <a:endParaRPr lang="en-US" sz="700" b="0" i="0" u="none" strike="noStrike" baseline="0" dirty="0">
              <a:latin typeface="Arial" panose="020B0604020202020204" pitchFamily="34" charset="0"/>
            </a:endParaRPr>
          </a:p>
          <a:p>
            <a:pPr marL="0" indent="0">
              <a:buNone/>
            </a:pPr>
            <a:endParaRPr lang="en-US" sz="2000" dirty="0"/>
          </a:p>
        </p:txBody>
      </p:sp>
    </p:spTree>
    <p:extLst>
      <p:ext uri="{BB962C8B-B14F-4D97-AF65-F5344CB8AC3E}">
        <p14:creationId xmlns:p14="http://schemas.microsoft.com/office/powerpoint/2010/main" val="1172904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Rectangle 21">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375BF882-E33A-F0C4-F9CC-8EDB9D26C57C}"/>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Officers are Also Covered by the Ethics Code</a:t>
            </a:r>
          </a:p>
        </p:txBody>
      </p:sp>
      <p:sp>
        <p:nvSpPr>
          <p:cNvPr id="5" name="Content Placeholder 4">
            <a:extLst>
              <a:ext uri="{FF2B5EF4-FFF2-40B4-BE49-F238E27FC236}">
                <a16:creationId xmlns:a16="http://schemas.microsoft.com/office/drawing/2014/main" id="{F8AE100A-ACC8-3888-19D6-0DC70A6E5260}"/>
              </a:ext>
            </a:extLst>
          </p:cNvPr>
          <p:cNvSpPr>
            <a:spLocks noGrp="1"/>
          </p:cNvSpPr>
          <p:nvPr>
            <p:ph idx="1"/>
          </p:nvPr>
        </p:nvSpPr>
        <p:spPr>
          <a:xfrm>
            <a:off x="4810259" y="649480"/>
            <a:ext cx="6555347" cy="5546047"/>
          </a:xfrm>
        </p:spPr>
        <p:txBody>
          <a:bodyPr anchor="ctr">
            <a:normAutofit fontScale="25000" lnSpcReduction="20000"/>
          </a:bodyPr>
          <a:lstStyle/>
          <a:p>
            <a:pPr marL="0" indent="0">
              <a:buNone/>
            </a:pPr>
            <a:endParaRPr lang="en-US" sz="1800" b="0" i="0" u="none" strike="noStrike" baseline="0" dirty="0">
              <a:latin typeface="Times New Roman" panose="02020603050405020304" pitchFamily="18" charset="0"/>
            </a:endParaRPr>
          </a:p>
          <a:p>
            <a:pPr marL="0" indent="0">
              <a:buNone/>
            </a:pPr>
            <a:r>
              <a:rPr lang="en-US" sz="3600" b="0" i="0" u="none" strike="noStrike" baseline="0" dirty="0">
                <a:latin typeface="Times New Roman" panose="02020603050405020304" pitchFamily="18" charset="0"/>
              </a:rPr>
              <a:t>   </a:t>
            </a:r>
          </a:p>
          <a:p>
            <a:pPr marL="0" indent="0">
              <a:buNone/>
            </a:pPr>
            <a:endParaRPr lang="en-US" sz="3600" dirty="0">
              <a:latin typeface="Times New Roman" panose="02020603050405020304" pitchFamily="18" charset="0"/>
            </a:endParaRPr>
          </a:p>
          <a:p>
            <a:pPr marL="0" indent="0">
              <a:buNone/>
            </a:pPr>
            <a:endParaRPr lang="en-US" sz="3600" b="1" i="0" u="none" strike="noStrike" baseline="0" dirty="0">
              <a:latin typeface="Times New Roman" panose="02020603050405020304" pitchFamily="18" charset="0"/>
            </a:endParaRPr>
          </a:p>
          <a:p>
            <a:pPr marL="0" indent="0">
              <a:buNone/>
            </a:pPr>
            <a:r>
              <a:rPr lang="en-US" sz="11200" b="1" i="0" u="none" strike="noStrike" baseline="0" dirty="0">
                <a:latin typeface="Times New Roman" panose="02020603050405020304" pitchFamily="18" charset="0"/>
              </a:rPr>
              <a:t>Who Else is Covered by the Ethics Code-                              		         Officers</a:t>
            </a:r>
          </a:p>
          <a:p>
            <a:pPr marL="0" indent="0">
              <a:buNone/>
            </a:pPr>
            <a:endParaRPr lang="en-US" sz="3600" b="0" i="0" u="none" strike="noStrike" baseline="0" dirty="0">
              <a:latin typeface="Times New Roman" panose="02020603050405020304" pitchFamily="18" charset="0"/>
            </a:endParaRPr>
          </a:p>
          <a:p>
            <a:pPr marL="0" indent="0">
              <a:buNone/>
            </a:pPr>
            <a:endParaRPr lang="en-US" sz="3600" b="0" i="0" u="none" strike="noStrike" baseline="0" dirty="0">
              <a:latin typeface="Times New Roman" panose="02020603050405020304" pitchFamily="18" charset="0"/>
            </a:endParaRPr>
          </a:p>
          <a:p>
            <a:pPr marL="0" indent="0">
              <a:buNone/>
            </a:pPr>
            <a:endParaRPr lang="en-US" sz="3600" b="0" i="0" u="none" strike="noStrike" baseline="0" dirty="0">
              <a:latin typeface="Times New Roman" panose="02020603050405020304" pitchFamily="18" charset="0"/>
            </a:endParaRPr>
          </a:p>
          <a:p>
            <a:pPr>
              <a:lnSpc>
                <a:spcPct val="110000"/>
              </a:lnSpc>
            </a:pPr>
            <a:r>
              <a:rPr lang="en-US" sz="8000" b="0" i="0" u="none" strike="noStrike" baseline="0" dirty="0">
                <a:cs typeface="Arial" panose="020B0604020202020204" pitchFamily="34" charset="0"/>
              </a:rPr>
              <a:t>An officer is defined as the elected constitutional officers, such as the Governor, and major management personnel, including cabinet secretaries, commissioners, deputy secretaries and deputy commissioners, executive directors, general counsels, executive assistants, policy advisors, special assistants, administrative coordinators, executive advisors, staff assistants, and division directors.  Any person who holds a personal services contract or other contract for employment to fulfill one of these positions on a full-time basis is also considered to be an officer.  Also, members of certain boards are designated as officers.  Officers can be merit or non-merit employees depending upon their duties.  Officers must file Statements of Financial Disclosure with the Commission, which are public records, and must follow extra rules when they leave state government employment.</a:t>
            </a:r>
          </a:p>
          <a:p>
            <a:pPr marL="0" indent="0">
              <a:buNone/>
            </a:pPr>
            <a:endParaRPr lang="en-US" sz="8000" b="0" i="0" u="none" strike="noStrike" baseline="0" dirty="0">
              <a:latin typeface="Arial" panose="020B0604020202020204" pitchFamily="34" charset="0"/>
            </a:endParaRPr>
          </a:p>
          <a:p>
            <a:pPr algn="ctr"/>
            <a:r>
              <a:rPr lang="en-US" sz="800" b="0" i="0" u="none" strike="noStrike" baseline="0" dirty="0">
                <a:solidFill>
                  <a:srgbClr val="F2F6F6"/>
                </a:solidFill>
                <a:latin typeface="Arial" panose="020B0604020202020204" pitchFamily="34" charset="0"/>
              </a:rPr>
              <a:t>Close</a:t>
            </a:r>
          </a:p>
          <a:p>
            <a:pPr marL="0" indent="0">
              <a:buNone/>
            </a:pPr>
            <a:endParaRPr lang="en-US" sz="1800" b="0" i="0" u="none" strike="noStrike" baseline="0" dirty="0">
              <a:latin typeface="Arial" panose="020B0604020202020204" pitchFamily="34" charset="0"/>
            </a:endParaRPr>
          </a:p>
          <a:p>
            <a:pPr algn="ctr"/>
            <a:r>
              <a:rPr lang="en-US" sz="1800" b="0" i="0" u="none" strike="noStrike" baseline="0" dirty="0">
                <a:solidFill>
                  <a:srgbClr val="F2F6F6"/>
                </a:solidFill>
                <a:latin typeface="Arial" panose="020B0604020202020204" pitchFamily="34" charset="0"/>
              </a:rPr>
              <a:t>Close</a:t>
            </a:r>
          </a:p>
          <a:p>
            <a:endParaRPr lang="en-US" sz="1800" b="0" i="0" u="none" strike="noStrike" baseline="0" dirty="0">
              <a:latin typeface="Times New Roman" panose="02020603050405020304" pitchFamily="18" charset="0"/>
            </a:endParaRPr>
          </a:p>
          <a:p>
            <a:pPr marL="0" indent="0">
              <a:buNone/>
            </a:pPr>
            <a:endParaRPr lang="en-US" sz="1800" b="0" i="0" u="none" strike="noStrike" baseline="0" dirty="0">
              <a:latin typeface="Times New Roman" panose="02020603050405020304" pitchFamily="18" charset="0"/>
            </a:endParaRPr>
          </a:p>
          <a:p>
            <a:endParaRPr lang="en-US" sz="1800" b="0" i="0" u="none" strike="noStrike" baseline="0" dirty="0">
              <a:latin typeface="Times New Roman" panose="02020603050405020304" pitchFamily="18" charset="0"/>
            </a:endParaRPr>
          </a:p>
          <a:p>
            <a:pPr marL="0" indent="0">
              <a:buNone/>
            </a:pPr>
            <a:endParaRPr lang="en-US" sz="1800" b="0" i="0" u="none" strike="noStrike" baseline="0" dirty="0">
              <a:latin typeface="Arial" panose="020B0604020202020204" pitchFamily="34" charset="0"/>
            </a:endParaRPr>
          </a:p>
          <a:p>
            <a:pPr algn="ctr"/>
            <a:r>
              <a:rPr lang="en-US" sz="1800" b="0" i="0" u="none" strike="noStrike" baseline="0" dirty="0">
                <a:solidFill>
                  <a:srgbClr val="F2F6F6"/>
                </a:solidFill>
                <a:latin typeface="Arial" panose="020B0604020202020204" pitchFamily="34" charset="0"/>
              </a:rPr>
              <a:t>Close</a:t>
            </a:r>
          </a:p>
          <a:p>
            <a:pPr marL="0" indent="0">
              <a:buNone/>
            </a:pPr>
            <a:endParaRPr lang="en-US" sz="2000" dirty="0"/>
          </a:p>
        </p:txBody>
      </p:sp>
      <p:sp>
        <p:nvSpPr>
          <p:cNvPr id="3" name="TextBox 2">
            <a:extLst>
              <a:ext uri="{FF2B5EF4-FFF2-40B4-BE49-F238E27FC236}">
                <a16:creationId xmlns:a16="http://schemas.microsoft.com/office/drawing/2014/main" id="{17802516-9FEB-6527-2282-E5E02850AA7B}"/>
              </a:ext>
            </a:extLst>
          </p:cNvPr>
          <p:cNvSpPr txBox="1"/>
          <p:nvPr/>
        </p:nvSpPr>
        <p:spPr>
          <a:xfrm>
            <a:off x="2939631" y="2903300"/>
            <a:ext cx="6167230" cy="707886"/>
          </a:xfrm>
          <a:prstGeom prst="rect">
            <a:avLst/>
          </a:prstGeom>
          <a:noFill/>
        </p:spPr>
        <p:txBody>
          <a:bodyPr wrap="square">
            <a:spAutoFit/>
          </a:bodyPr>
          <a:lstStyle/>
          <a:p>
            <a:endParaRPr lang="en-US" sz="1400" b="0" i="0" u="none" strike="noStrike" baseline="0" dirty="0">
              <a:latin typeface="Times New Roman" panose="02020603050405020304" pitchFamily="18" charset="0"/>
            </a:endParaRPr>
          </a:p>
          <a:p>
            <a:endParaRPr lang="en-US" sz="1800" b="0" i="0" u="none" strike="noStrike" baseline="0" dirty="0">
              <a:latin typeface="Arial" panose="020B0604020202020204" pitchFamily="34" charset="0"/>
            </a:endParaRPr>
          </a:p>
          <a:p>
            <a:pPr algn="ctr"/>
            <a:r>
              <a:rPr lang="en-US" sz="800" b="0" i="0" u="none" strike="noStrike" baseline="0" dirty="0">
                <a:solidFill>
                  <a:srgbClr val="F2F6F6"/>
                </a:solidFill>
                <a:latin typeface="Arial" panose="020B0604020202020204" pitchFamily="34" charset="0"/>
              </a:rPr>
              <a:t>Close</a:t>
            </a:r>
          </a:p>
        </p:txBody>
      </p:sp>
    </p:spTree>
    <p:extLst>
      <p:ext uri="{BB962C8B-B14F-4D97-AF65-F5344CB8AC3E}">
        <p14:creationId xmlns:p14="http://schemas.microsoft.com/office/powerpoint/2010/main" val="1860267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Who Else  follows the Executive Branch Code of Ethics?</a:t>
            </a:r>
          </a:p>
        </p:txBody>
      </p:sp>
      <p:sp>
        <p:nvSpPr>
          <p:cNvPr id="3" name="Content Placeholder 2"/>
          <p:cNvSpPr>
            <a:spLocks noGrp="1"/>
          </p:cNvSpPr>
          <p:nvPr>
            <p:ph idx="1"/>
          </p:nvPr>
        </p:nvSpPr>
        <p:spPr>
          <a:xfrm>
            <a:off x="4810259" y="649480"/>
            <a:ext cx="6555347" cy="5546047"/>
          </a:xfrm>
        </p:spPr>
        <p:txBody>
          <a:bodyPr anchor="ctr">
            <a:normAutofit/>
          </a:bodyPr>
          <a:lstStyle/>
          <a:p>
            <a:r>
              <a:rPr lang="en-US" dirty="0"/>
              <a:t>Lobbyists</a:t>
            </a:r>
            <a:r>
              <a:rPr lang="en-US" sz="2000" dirty="0"/>
              <a:t> – Called EALs – Executive Agency Lobbyists</a:t>
            </a:r>
          </a:p>
          <a:p>
            <a:endParaRPr lang="en-US" sz="2000" dirty="0"/>
          </a:p>
          <a:p>
            <a:r>
              <a:rPr lang="en-US" dirty="0"/>
              <a:t>Their employers</a:t>
            </a:r>
            <a:r>
              <a:rPr lang="en-US" sz="2000" dirty="0"/>
              <a:t> – the firm or company for which they work</a:t>
            </a:r>
          </a:p>
          <a:p>
            <a:endParaRPr lang="en-US" sz="2000" dirty="0"/>
          </a:p>
          <a:p>
            <a:r>
              <a:rPr lang="en-US" dirty="0"/>
              <a:t>Their clients </a:t>
            </a:r>
            <a:r>
              <a:rPr lang="en-US" sz="2000" dirty="0"/>
              <a:t>– called Real Parties in Interest</a:t>
            </a:r>
          </a:p>
          <a:p>
            <a:endParaRPr lang="en-US" sz="2000" dirty="0"/>
          </a:p>
          <a:p>
            <a:pPr marL="0" indent="0">
              <a:buNone/>
            </a:pPr>
            <a:r>
              <a:rPr lang="en-US" sz="2000" dirty="0"/>
              <a:t>Lobbyists, their employers, and their clients must register each year with the Ethics Commission and pay a $750 fee.  Lobbyists must file an annual statement documenting their activities, compensation received for their lobbying activities, and any expenditures related to their activities in making contacts with Executive Branch officials.</a:t>
            </a:r>
          </a:p>
        </p:txBody>
      </p:sp>
    </p:spTree>
    <p:extLst>
      <p:ext uri="{BB962C8B-B14F-4D97-AF65-F5344CB8AC3E}">
        <p14:creationId xmlns:p14="http://schemas.microsoft.com/office/powerpoint/2010/main" val="1424734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When does a lobbyist have to register?</a:t>
            </a:r>
          </a:p>
        </p:txBody>
      </p:sp>
      <p:sp>
        <p:nvSpPr>
          <p:cNvPr id="3" name="Content Placeholder 2"/>
          <p:cNvSpPr>
            <a:spLocks noGrp="1"/>
          </p:cNvSpPr>
          <p:nvPr>
            <p:ph idx="1"/>
          </p:nvPr>
        </p:nvSpPr>
        <p:spPr>
          <a:xfrm>
            <a:off x="5169931" y="666114"/>
            <a:ext cx="6555347" cy="5546047"/>
          </a:xfrm>
        </p:spPr>
        <p:txBody>
          <a:bodyPr anchor="ctr">
            <a:normAutofit lnSpcReduction="10000"/>
          </a:bodyPr>
          <a:lstStyle/>
          <a:p>
            <a:pPr marL="0" indent="0">
              <a:buNone/>
            </a:pPr>
            <a:r>
              <a:rPr lang="en-US" sz="2400" b="1" dirty="0"/>
              <a:t>TO INFLUENCE AN EXECUTIVE AGENCY DECISION</a:t>
            </a:r>
            <a:endParaRPr lang="en-US" sz="2400" dirty="0"/>
          </a:p>
          <a:p>
            <a:pPr marL="0" indent="0">
              <a:buNone/>
            </a:pPr>
            <a:r>
              <a:rPr lang="en-US" sz="1900" dirty="0"/>
              <a:t>An </a:t>
            </a:r>
            <a:r>
              <a:rPr lang="en-US" sz="1900" b="1" i="1" dirty="0"/>
              <a:t>executive agency decision</a:t>
            </a:r>
            <a:r>
              <a:rPr lang="en-US" sz="1900" dirty="0"/>
              <a:t> means a decision of an executive agency regarding the expenditure of state funds or funds of an executive agency with respect to the award of a contract, grant, lease, or other financial arrangement under which such funds are distributed or allocated. This shall also include decisions made concerning: </a:t>
            </a:r>
          </a:p>
          <a:p>
            <a:r>
              <a:rPr lang="en-US" sz="1900" dirty="0"/>
              <a:t> The parameters of requests for information and requests for proposal; </a:t>
            </a:r>
          </a:p>
          <a:p>
            <a:r>
              <a:rPr lang="en-US" sz="1900" dirty="0"/>
              <a:t>Drafting, adopting, or implementing a budget provision; </a:t>
            </a:r>
          </a:p>
          <a:p>
            <a:r>
              <a:rPr lang="en-US" sz="1900" dirty="0"/>
              <a:t>Administrative regulations or rules; </a:t>
            </a:r>
          </a:p>
          <a:p>
            <a:r>
              <a:rPr lang="en-US" sz="1900" dirty="0"/>
              <a:t>An executive order; </a:t>
            </a:r>
          </a:p>
          <a:p>
            <a:r>
              <a:rPr lang="en-US" sz="1900" dirty="0"/>
              <a:t>Legislation or amendments thereto; or </a:t>
            </a:r>
          </a:p>
          <a:p>
            <a:r>
              <a:rPr lang="en-US" sz="1900" dirty="0"/>
              <a:t>Other public policy decisions.</a:t>
            </a:r>
          </a:p>
          <a:p>
            <a:pPr marL="0" indent="0">
              <a:buNone/>
            </a:pPr>
            <a:r>
              <a:rPr lang="en-US" sz="1900" dirty="0"/>
              <a:t>However, Executive Agency Decisions must result in the expenditure of state funds of $5000 or more or would financially impact the person’s client.</a:t>
            </a:r>
          </a:p>
          <a:p>
            <a:endParaRPr lang="en-US" sz="1900" dirty="0"/>
          </a:p>
        </p:txBody>
      </p:sp>
    </p:spTree>
    <p:extLst>
      <p:ext uri="{BB962C8B-B14F-4D97-AF65-F5344CB8AC3E}">
        <p14:creationId xmlns:p14="http://schemas.microsoft.com/office/powerpoint/2010/main" val="3822432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solidFill>
          <a:srgbClr val="FFFF00">
            <a:alpha val="70000"/>
          </a:srgbClr>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pPr eaLnBrk="1" hangingPunct="1"/>
            <a:r>
              <a:rPr lang="en-US" sz="4000" dirty="0"/>
              <a:t>Prohibited conduct for public servants and officers</a:t>
            </a:r>
          </a:p>
        </p:txBody>
      </p:sp>
      <p:sp>
        <p:nvSpPr>
          <p:cNvPr id="104451" name="Rectangle 3"/>
          <p:cNvSpPr>
            <a:spLocks noGrp="1" noChangeArrowheads="1"/>
          </p:cNvSpPr>
          <p:nvPr>
            <p:ph idx="1"/>
          </p:nvPr>
        </p:nvSpPr>
        <p:spPr>
          <a:xfrm>
            <a:off x="1981200" y="1828800"/>
            <a:ext cx="7772400" cy="4724400"/>
          </a:xfrm>
        </p:spPr>
        <p:txBody>
          <a:bodyPr>
            <a:normAutofit/>
          </a:bodyPr>
          <a:lstStyle/>
          <a:p>
            <a:pPr marL="609600" indent="-609600">
              <a:buFont typeface="Wingdings" pitchFamily="2" charset="2"/>
              <a:buAutoNum type="arabicPeriod"/>
            </a:pPr>
            <a:r>
              <a:rPr lang="en-US" sz="2400" dirty="0"/>
              <a:t>Using or attempting to use influence in any matter which involves a substantial conflict between their personal or private interest and their duties in the public interest;</a:t>
            </a:r>
          </a:p>
          <a:p>
            <a:pPr marL="609600" indent="-609600">
              <a:buFont typeface="Wingdings" pitchFamily="2" charset="2"/>
              <a:buAutoNum type="arabicPeriod"/>
            </a:pPr>
            <a:r>
              <a:rPr lang="en-US" sz="2400" dirty="0"/>
              <a:t>Using or attempting to use any means to influence a public agency in derogation of the state at large;</a:t>
            </a:r>
          </a:p>
          <a:p>
            <a:pPr marL="609600" indent="-609600">
              <a:buFont typeface="Wingdings" pitchFamily="2" charset="2"/>
              <a:buAutoNum type="arabicPeriod" startAt="3"/>
            </a:pPr>
            <a:r>
              <a:rPr lang="en-US" sz="2400" dirty="0"/>
              <a:t>Using official position or office to obtain financial gain for self or any members of family; or</a:t>
            </a:r>
          </a:p>
          <a:p>
            <a:pPr marL="609600" indent="-609600">
              <a:buFont typeface="Wingdings" pitchFamily="2" charset="2"/>
              <a:buAutoNum type="arabicPeriod" startAt="3"/>
            </a:pPr>
            <a:r>
              <a:rPr lang="en-US" sz="2400" dirty="0"/>
              <a:t>Using or attempting to use official position to secure or create privileges, exemptions, advantages, or treatment for self or others in derogation of the public interest at large.</a:t>
            </a:r>
          </a:p>
          <a:p>
            <a:pPr marL="609600" indent="-609600">
              <a:buFont typeface="Wingdings" pitchFamily="2" charset="2"/>
              <a:buAutoNum type="arabicPeriod"/>
            </a:pPr>
            <a:endParaRPr lang="en-US" dirty="0"/>
          </a:p>
          <a:p>
            <a:pPr marL="609600" indent="-609600">
              <a:buNone/>
            </a:pPr>
            <a:endParaRPr lang="en-US" dirty="0"/>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104450"/>
                                        </p:tgtEl>
                                        <p:attrNameLst>
                                          <p:attrName>style.visibility</p:attrName>
                                        </p:attrNameLst>
                                      </p:cBhvr>
                                      <p:to>
                                        <p:strVal val="visible"/>
                                      </p:to>
                                    </p:set>
                                    <p:animEffect transition="in" filter="fade">
                                      <p:cBhvr>
                                        <p:cTn id="7" dur="600">
                                          <p:stCondLst>
                                            <p:cond delay="0"/>
                                          </p:stCondLst>
                                        </p:cTn>
                                        <p:tgtEl>
                                          <p:spTgt spid="104450"/>
                                        </p:tgtEl>
                                      </p:cBhvr>
                                    </p:animEffect>
                                    <p:anim calcmode="lin" valueType="num">
                                      <p:cBhvr>
                                        <p:cTn id="8" dur="600" fill="hold">
                                          <p:stCondLst>
                                            <p:cond delay="0"/>
                                          </p:stCondLst>
                                        </p:cTn>
                                        <p:tgtEl>
                                          <p:spTgt spid="104450"/>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104450"/>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104450"/>
                                        </p:tgtEl>
                                        <p:attrNameLst>
                                          <p:attrName>ppt_w</p:attrName>
                                        </p:attrNameLst>
                                      </p:cBhvr>
                                      <p:tavLst>
                                        <p:tav tm="0">
                                          <p:val>
                                            <p:fltVal val="0"/>
                                          </p:val>
                                        </p:tav>
                                        <p:tav tm="100000">
                                          <p:val>
                                            <p:strVal val="#ppt_w"/>
                                          </p:val>
                                        </p:tav>
                                      </p:tavLst>
                                    </p:anim>
                                  </p:childTnLst>
                                </p:cTn>
                              </p:par>
                            </p:childTnLst>
                          </p:cTn>
                        </p:par>
                        <p:par>
                          <p:cTn id="11" fill="hold">
                            <p:stCondLst>
                              <p:cond delay="3240"/>
                            </p:stCondLst>
                            <p:childTnLst>
                              <p:par>
                                <p:cTn id="12" presetID="12" presetClass="entr" presetSubtype="4" fill="hold" grpId="0" nodeType="afterEffect">
                                  <p:stCondLst>
                                    <p:cond delay="1000"/>
                                  </p:stCondLst>
                                  <p:childTnLst>
                                    <p:set>
                                      <p:cBhvr>
                                        <p:cTn id="13" dur="1" fill="hold">
                                          <p:stCondLst>
                                            <p:cond delay="0"/>
                                          </p:stCondLst>
                                        </p:cTn>
                                        <p:tgtEl>
                                          <p:spTgt spid="104451">
                                            <p:txEl>
                                              <p:pRg st="0" end="0"/>
                                            </p:txEl>
                                          </p:spTgt>
                                        </p:tgtEl>
                                        <p:attrNameLst>
                                          <p:attrName>style.visibility</p:attrName>
                                        </p:attrNameLst>
                                      </p:cBhvr>
                                      <p:to>
                                        <p:strVal val="visible"/>
                                      </p:to>
                                    </p:set>
                                    <p:animEffect transition="in" filter="slide(fromBottom)">
                                      <p:cBhvr>
                                        <p:cTn id="14" dur="500">
                                          <p:stCondLst>
                                            <p:cond delay="0"/>
                                          </p:stCondLst>
                                        </p:cTn>
                                        <p:tgtEl>
                                          <p:spTgt spid="104451">
                                            <p:txEl>
                                              <p:pRg st="0" end="0"/>
                                            </p:txEl>
                                          </p:spTgt>
                                        </p:tgtEl>
                                      </p:cBhvr>
                                    </p:animEffect>
                                  </p:childTnLst>
                                </p:cTn>
                              </p:par>
                            </p:childTnLst>
                          </p:cTn>
                        </p:par>
                        <p:par>
                          <p:cTn id="15" fill="hold">
                            <p:stCondLst>
                              <p:cond delay="4740"/>
                            </p:stCondLst>
                            <p:childTnLst>
                              <p:par>
                                <p:cTn id="16" presetID="2" presetClass="entr" presetSubtype="4" fill="hold" nodeType="afterEffect">
                                  <p:stCondLst>
                                    <p:cond delay="6000"/>
                                  </p:stCondLst>
                                  <p:childTnLst>
                                    <p:set>
                                      <p:cBhvr>
                                        <p:cTn id="17" dur="1" fill="hold">
                                          <p:stCondLst>
                                            <p:cond delay="0"/>
                                          </p:stCondLst>
                                        </p:cTn>
                                        <p:tgtEl>
                                          <p:spTgt spid="104451">
                                            <p:txEl>
                                              <p:pRg st="1" end="1"/>
                                            </p:txEl>
                                          </p:spTgt>
                                        </p:tgtEl>
                                        <p:attrNameLst>
                                          <p:attrName>style.visibility</p:attrName>
                                        </p:attrNameLst>
                                      </p:cBhvr>
                                      <p:to>
                                        <p:strVal val="visible"/>
                                      </p:to>
                                    </p:set>
                                    <p:anim calcmode="lin" valueType="num">
                                      <p:cBhvr additive="base">
                                        <p:cTn id="18" dur="500" fill="hold"/>
                                        <p:tgtEl>
                                          <p:spTgt spid="104451">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04451">
                                            <p:txEl>
                                              <p:pRg st="1" end="1"/>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1240"/>
                            </p:stCondLst>
                            <p:childTnLst>
                              <p:par>
                                <p:cTn id="21" presetID="2" presetClass="entr" presetSubtype="4" fill="hold" nodeType="afterEffect">
                                  <p:stCondLst>
                                    <p:cond delay="6000"/>
                                  </p:stCondLst>
                                  <p:childTnLst>
                                    <p:set>
                                      <p:cBhvr>
                                        <p:cTn id="22" dur="1" fill="hold">
                                          <p:stCondLst>
                                            <p:cond delay="0"/>
                                          </p:stCondLst>
                                        </p:cTn>
                                        <p:tgtEl>
                                          <p:spTgt spid="104451">
                                            <p:txEl>
                                              <p:pRg st="2" end="2"/>
                                            </p:txEl>
                                          </p:spTgt>
                                        </p:tgtEl>
                                        <p:attrNameLst>
                                          <p:attrName>style.visibility</p:attrName>
                                        </p:attrNameLst>
                                      </p:cBhvr>
                                      <p:to>
                                        <p:strVal val="visible"/>
                                      </p:to>
                                    </p:set>
                                    <p:anim calcmode="lin" valueType="num">
                                      <p:cBhvr additive="base">
                                        <p:cTn id="23" dur="500" fill="hold"/>
                                        <p:tgtEl>
                                          <p:spTgt spid="104451">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4451">
                                            <p:txEl>
                                              <p:pRg st="2" end="2"/>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7740"/>
                            </p:stCondLst>
                            <p:childTnLst>
                              <p:par>
                                <p:cTn id="26" presetID="2" presetClass="entr" presetSubtype="4" fill="hold" nodeType="afterEffect">
                                  <p:stCondLst>
                                    <p:cond delay="6000"/>
                                  </p:stCondLst>
                                  <p:childTnLst>
                                    <p:set>
                                      <p:cBhvr>
                                        <p:cTn id="27" dur="1" fill="hold">
                                          <p:stCondLst>
                                            <p:cond delay="0"/>
                                          </p:stCondLst>
                                        </p:cTn>
                                        <p:tgtEl>
                                          <p:spTgt spid="104451">
                                            <p:txEl>
                                              <p:pRg st="3" end="3"/>
                                            </p:txEl>
                                          </p:spTgt>
                                        </p:tgtEl>
                                        <p:attrNameLst>
                                          <p:attrName>style.visibility</p:attrName>
                                        </p:attrNameLst>
                                      </p:cBhvr>
                                      <p:to>
                                        <p:strVal val="visible"/>
                                      </p:to>
                                    </p:set>
                                    <p:anim calcmode="lin" valueType="num">
                                      <p:cBhvr additive="base">
                                        <p:cTn id="28" dur="500" fill="hold"/>
                                        <p:tgtEl>
                                          <p:spTgt spid="104451">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0445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104451">
                                            <p:txEl>
                                              <p:pRg st="1" end="1"/>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04451">
                                            <p:txEl>
                                              <p:pRg st="2" end="2"/>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1044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p:bldP spid="104451"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9399" name="Rectangle 5939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59401" name="Rectangle 5940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403" name="Rectangle 5940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405" name="Rectangle 5940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407" name="Rectangle 5940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409" name="Freeform: Shape 5940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9411" name="Rectangle 5941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393" name="Rectangle 2"/>
          <p:cNvSpPr>
            <a:spLocks noGrp="1" noChangeArrowheads="1"/>
          </p:cNvSpPr>
          <p:nvPr>
            <p:ph type="title"/>
          </p:nvPr>
        </p:nvSpPr>
        <p:spPr>
          <a:xfrm>
            <a:off x="466722" y="586855"/>
            <a:ext cx="3201366" cy="3387497"/>
          </a:xfrm>
        </p:spPr>
        <p:txBody>
          <a:bodyPr anchor="b">
            <a:normAutofit/>
          </a:bodyPr>
          <a:lstStyle/>
          <a:p>
            <a:pPr algn="r"/>
            <a:r>
              <a:rPr lang="en-US" sz="4000">
                <a:solidFill>
                  <a:srgbClr val="FFFFFF"/>
                </a:solidFill>
                <a:effectLst/>
              </a:rPr>
              <a:t>Examples</a:t>
            </a:r>
          </a:p>
        </p:txBody>
      </p:sp>
      <p:sp>
        <p:nvSpPr>
          <p:cNvPr id="59394" name="Rectangle 3"/>
          <p:cNvSpPr>
            <a:spLocks noGrp="1" noChangeArrowheads="1"/>
          </p:cNvSpPr>
          <p:nvPr>
            <p:ph idx="1"/>
          </p:nvPr>
        </p:nvSpPr>
        <p:spPr>
          <a:xfrm>
            <a:off x="4810259" y="649480"/>
            <a:ext cx="6555347" cy="5546047"/>
          </a:xfrm>
        </p:spPr>
        <p:txBody>
          <a:bodyPr anchor="ctr">
            <a:normAutofit/>
          </a:bodyPr>
          <a:lstStyle/>
          <a:p>
            <a:pPr marL="609600" indent="-609600">
              <a:buNone/>
            </a:pPr>
            <a:endParaRPr lang="en-US" sz="2000" dirty="0"/>
          </a:p>
          <a:p>
            <a:pPr marL="609600" indent="-609600">
              <a:buFont typeface="Wingdings" pitchFamily="2" charset="2"/>
              <a:buAutoNum type="arabicPeriod"/>
            </a:pPr>
            <a:r>
              <a:rPr lang="en-US" sz="2000" dirty="0"/>
              <a:t>Quid Quo Pro: Seeking other employment or contracting services for self by making promises of action or inaction by the state.</a:t>
            </a:r>
          </a:p>
          <a:p>
            <a:pPr marL="609600" indent="-609600">
              <a:buFont typeface="Wingdings" pitchFamily="2" charset="2"/>
              <a:buAutoNum type="arabicPeriod"/>
            </a:pPr>
            <a:r>
              <a:rPr lang="en-US" sz="2000" dirty="0"/>
              <a:t>Abusing state time, equipment, personnel, facilities or other state resources for </a:t>
            </a:r>
          </a:p>
          <a:p>
            <a:pPr lvl="1"/>
            <a:r>
              <a:rPr lang="en-US" sz="2000" dirty="0"/>
              <a:t>private business purposes</a:t>
            </a:r>
          </a:p>
          <a:p>
            <a:pPr lvl="1"/>
            <a:r>
              <a:rPr lang="en-US" sz="2000" dirty="0"/>
              <a:t>political campaign purposes</a:t>
            </a:r>
          </a:p>
          <a:p>
            <a:pPr lvl="1"/>
            <a:r>
              <a:rPr lang="en-US" sz="2000" dirty="0"/>
              <a:t>sexual interests</a:t>
            </a:r>
          </a:p>
          <a:p>
            <a:pPr marL="609600" indent="-609600">
              <a:buFont typeface="Wingdings" pitchFamily="2" charset="2"/>
              <a:buAutoNum type="arabicPeriod"/>
            </a:pPr>
            <a:r>
              <a:rPr lang="en-US" sz="2000" dirty="0"/>
              <a:t>Endorsing the products or services of a person or business who is regulated by or doing business with the state agency.</a:t>
            </a:r>
          </a:p>
          <a:p>
            <a:pPr marL="609600" indent="-609600">
              <a:buFont typeface="Wingdings" pitchFamily="2" charset="2"/>
              <a:buAutoNum type="arabicPeriod"/>
            </a:pPr>
            <a:r>
              <a:rPr lang="en-US" sz="2000" dirty="0"/>
              <a:t>Engaging in decision making concerning a family member or close personal friend.</a:t>
            </a:r>
          </a:p>
        </p:txBody>
      </p:sp>
    </p:spTree>
    <p:extLst>
      <p:ext uri="{BB962C8B-B14F-4D97-AF65-F5344CB8AC3E}">
        <p14:creationId xmlns:p14="http://schemas.microsoft.com/office/powerpoint/2010/main" val="976185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bg>
      <p:bgPr>
        <a:solidFill>
          <a:srgbClr val="FFFF00">
            <a:alpha val="70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Confidential information</a:t>
            </a:r>
            <a:endParaRPr lang="en-US" b="1" u="sng" dirty="0">
              <a:solidFill>
                <a:srgbClr val="D60093"/>
              </a:solidFill>
            </a:endParaRPr>
          </a:p>
        </p:txBody>
      </p:sp>
      <p:sp>
        <p:nvSpPr>
          <p:cNvPr id="3" name="Content Placeholder 2"/>
          <p:cNvSpPr>
            <a:spLocks noGrp="1"/>
          </p:cNvSpPr>
          <p:nvPr>
            <p:ph idx="1"/>
          </p:nvPr>
        </p:nvSpPr>
        <p:spPr/>
        <p:txBody>
          <a:bodyPr>
            <a:normAutofit/>
          </a:bodyPr>
          <a:lstStyle/>
          <a:p>
            <a:pPr marL="0" indent="0">
              <a:buNone/>
            </a:pPr>
            <a:r>
              <a:rPr lang="en-US" sz="4000" dirty="0"/>
              <a:t>A Public Servant shall not knowingly disclose or use confidential information acquired in the course of their official duties, when such would further their own economic interests.</a:t>
            </a:r>
          </a:p>
          <a:p>
            <a:pPr algn="just" eaLnBrk="1" hangingPunct="1"/>
            <a:endParaRPr lang="en-US" sz="3000" dirty="0"/>
          </a:p>
        </p:txBody>
      </p:sp>
    </p:spTree>
    <p:extLst>
      <p:ext uri="{BB962C8B-B14F-4D97-AF65-F5344CB8AC3E}">
        <p14:creationId xmlns:p14="http://schemas.microsoft.com/office/powerpoint/2010/main" val="3311176582"/>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
                                          </p:val>
                                        </p:tav>
                                        <p:tav tm="100000">
                                          <p:val>
                                            <p:strVal val="#ppt_w"/>
                                          </p:val>
                                        </p:tav>
                                      </p:tavLst>
                                    </p:anim>
                                    <p:anim calcmode="lin" valueType="num">
                                      <p:cBhvr>
                                        <p:cTn id="8" dur="2000" fill="hold"/>
                                        <p:tgtEl>
                                          <p:spTgt spid="2"/>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2"/>
                                        </p:tgtEl>
                                        <p:attrNameLst>
                                          <p:attrName>ppt_x</p:attrName>
                                        </p:attrNameLst>
                                      </p:cBhvr>
                                      <p:tavLst>
                                        <p:tav tm="0">
                                          <p:val>
                                            <p:strVal val="#ppt_x-.4"/>
                                          </p:val>
                                        </p:tav>
                                        <p:tav tm="100000">
                                          <p:val>
                                            <p:strVal val="#ppt_x"/>
                                          </p:val>
                                        </p:tav>
                                      </p:tavLst>
                                    </p:anim>
                                    <p:anim calcmode="lin" valueType="num">
                                      <p:cBhvr>
                                        <p:cTn id="10" dur="2000" fill="hold"/>
                                        <p:tgtEl>
                                          <p:spTgt spid="2"/>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par>
                          <p:cTn id="11" fill="hold">
                            <p:stCondLst>
                              <p:cond delay="2000"/>
                            </p:stCondLst>
                            <p:childTnLst>
                              <p:par>
                                <p:cTn id="12" presetID="49" presetClass="entr" presetSubtype="0" decel="100000" fill="hold"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56417AD9D71FC46A52A2CDE7539DB77" ma:contentTypeVersion="2" ma:contentTypeDescription="Create a new document." ma:contentTypeScope="" ma:versionID="62847b3f5962d17f25de6f2b628c0b79">
  <xsd:schema xmlns:xsd="http://www.w3.org/2001/XMLSchema" xmlns:xs="http://www.w3.org/2001/XMLSchema" xmlns:p="http://schemas.microsoft.com/office/2006/metadata/properties" xmlns:ns1="http://schemas.microsoft.com/sharepoint/v3" xmlns:ns2="4bb854da-e3d7-48bc-bc34-0e07dfd0eaca" targetNamespace="http://schemas.microsoft.com/office/2006/metadata/properties" ma:root="true" ma:fieldsID="4ed6d78055ad227a817f3fd4071eeacf" ns1:_="" ns2:_="">
    <xsd:import namespace="http://schemas.microsoft.com/sharepoint/v3"/>
    <xsd:import namespace="4bb854da-e3d7-48bc-bc34-0e07dfd0eaca"/>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bb854da-e3d7-48bc-bc34-0e07dfd0eac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89A6357-00E4-4C86-B8FA-E47FED1C0281}"/>
</file>

<file path=customXml/itemProps2.xml><?xml version="1.0" encoding="utf-8"?>
<ds:datastoreItem xmlns:ds="http://schemas.openxmlformats.org/officeDocument/2006/customXml" ds:itemID="{145DBDD4-AEEE-44A3-A1FE-5B68F3635611}"/>
</file>

<file path=customXml/itemProps3.xml><?xml version="1.0" encoding="utf-8"?>
<ds:datastoreItem xmlns:ds="http://schemas.openxmlformats.org/officeDocument/2006/customXml" ds:itemID="{51BCEFB9-6D79-4C62-92B0-113DBA0147F0}"/>
</file>

<file path=docProps/app.xml><?xml version="1.0" encoding="utf-8"?>
<Properties xmlns="http://schemas.openxmlformats.org/officeDocument/2006/extended-properties" xmlns:vt="http://schemas.openxmlformats.org/officeDocument/2006/docPropsVTypes">
  <TotalTime>274</TotalTime>
  <Words>1596</Words>
  <Application>Microsoft Office PowerPoint</Application>
  <PresentationFormat>Widescreen</PresentationFormat>
  <Paragraphs>142</Paragraphs>
  <Slides>19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Aptos</vt:lpstr>
      <vt:lpstr>Aptos Display</vt:lpstr>
      <vt:lpstr>Arial</vt:lpstr>
      <vt:lpstr>Times New Roman</vt:lpstr>
      <vt:lpstr>Wingdings</vt:lpstr>
      <vt:lpstr>Office Theme</vt:lpstr>
      <vt:lpstr>Executive Branch Ethics Code</vt:lpstr>
      <vt:lpstr>The Executive Branch Ethics Commission</vt:lpstr>
      <vt:lpstr>All Public Servants are covered by the Ethics Code </vt:lpstr>
      <vt:lpstr>Officers are Also Covered by the Ethics Code</vt:lpstr>
      <vt:lpstr>Who Else  follows the Executive Branch Code of Ethics?</vt:lpstr>
      <vt:lpstr>When does a lobbyist have to register?</vt:lpstr>
      <vt:lpstr>Prohibited conduct for public servants and officers</vt:lpstr>
      <vt:lpstr>Examples</vt:lpstr>
      <vt:lpstr>Confidential information</vt:lpstr>
      <vt:lpstr>Stealing state funds</vt:lpstr>
      <vt:lpstr>Prohibition against self dealing</vt:lpstr>
      <vt:lpstr>Prohibition against self dealing</vt:lpstr>
      <vt:lpstr>Additional compensation</vt:lpstr>
      <vt:lpstr>Gifts</vt:lpstr>
      <vt:lpstr>                         Gifts </vt:lpstr>
      <vt:lpstr>Outside employment</vt:lpstr>
      <vt:lpstr>Before leaving state service</vt:lpstr>
      <vt:lpstr>PowerPoint Presentation</vt:lpstr>
      <vt:lpstr>What if I’m not sure?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Clary, Susan (Ethics Commission)</dc:creator>
  <cp:lastModifiedBy>May, Jenny (Ethics Commission)</cp:lastModifiedBy>
  <cp:revision>58</cp:revision>
  <cp:lastPrinted>2025-08-11T15:24:48Z</cp:lastPrinted>
  <dcterms:created xsi:type="dcterms:W3CDTF">2025-03-24T14:07:01Z</dcterms:created>
  <dcterms:modified xsi:type="dcterms:W3CDTF">2025-08-12T14:47:37Z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0x010100956417AD9D71FC46A52A2CDE7539DB77</vt:lpwstr>
  </property>
</Properties>
</file>